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4"/>
  </p:notesMasterIdLst>
  <p:sldIdLst>
    <p:sldId id="256" r:id="rId2"/>
    <p:sldId id="311" r:id="rId3"/>
    <p:sldId id="313" r:id="rId4"/>
    <p:sldId id="314" r:id="rId5"/>
    <p:sldId id="259" r:id="rId6"/>
    <p:sldId id="257" r:id="rId7"/>
    <p:sldId id="296" r:id="rId8"/>
    <p:sldId id="270" r:id="rId9"/>
    <p:sldId id="271" r:id="rId10"/>
    <p:sldId id="315" r:id="rId11"/>
    <p:sldId id="261" r:id="rId12"/>
    <p:sldId id="268" r:id="rId13"/>
    <p:sldId id="297" r:id="rId14"/>
    <p:sldId id="298" r:id="rId15"/>
    <p:sldId id="290" r:id="rId16"/>
    <p:sldId id="269" r:id="rId17"/>
    <p:sldId id="301" r:id="rId18"/>
    <p:sldId id="316" r:id="rId19"/>
    <p:sldId id="299" r:id="rId20"/>
    <p:sldId id="300" r:id="rId21"/>
    <p:sldId id="289" r:id="rId22"/>
    <p:sldId id="282" r:id="rId23"/>
    <p:sldId id="278" r:id="rId24"/>
    <p:sldId id="273" r:id="rId25"/>
    <p:sldId id="276" r:id="rId26"/>
    <p:sldId id="309" r:id="rId27"/>
    <p:sldId id="277" r:id="rId28"/>
    <p:sldId id="272" r:id="rId29"/>
    <p:sldId id="304" r:id="rId30"/>
    <p:sldId id="274" r:id="rId31"/>
    <p:sldId id="280" r:id="rId32"/>
    <p:sldId id="275" r:id="rId33"/>
    <p:sldId id="284" r:id="rId34"/>
    <p:sldId id="310" r:id="rId35"/>
    <p:sldId id="306" r:id="rId36"/>
    <p:sldId id="285" r:id="rId37"/>
    <p:sldId id="308" r:id="rId38"/>
    <p:sldId id="317" r:id="rId39"/>
    <p:sldId id="318" r:id="rId40"/>
    <p:sldId id="319" r:id="rId41"/>
    <p:sldId id="291" r:id="rId42"/>
    <p:sldId id="26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E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92"/>
    <p:restoredTop sz="68293"/>
  </p:normalViewPr>
  <p:slideViewPr>
    <p:cSldViewPr snapToGrid="0" snapToObjects="1">
      <p:cViewPr>
        <p:scale>
          <a:sx n="76" d="100"/>
          <a:sy n="76" d="100"/>
        </p:scale>
        <p:origin x="1296"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6E253-5726-CF42-B599-398B98AD38F0}"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31272-6774-264E-A4F3-B378ED99C0EB}" type="slidenum">
              <a:rPr lang="en-US" smtClean="0"/>
              <a:t>‹#›</a:t>
            </a:fld>
            <a:endParaRPr lang="en-US"/>
          </a:p>
        </p:txBody>
      </p:sp>
    </p:spTree>
    <p:extLst>
      <p:ext uri="{BB962C8B-B14F-4D97-AF65-F5344CB8AC3E}">
        <p14:creationId xmlns:p14="http://schemas.microsoft.com/office/powerpoint/2010/main" val="186230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10"/>
          </p:nvPr>
        </p:nvSpPr>
        <p:spPr/>
        <p:txBody>
          <a:bodyPr/>
          <a:lstStyle/>
          <a:p>
            <a:fld id="{A8031272-6774-264E-A4F3-B378ED99C0EB}" type="slidenum">
              <a:rPr lang="en-US" smtClean="0"/>
              <a:t>1</a:t>
            </a:fld>
            <a:endParaRPr lang="en-US"/>
          </a:p>
        </p:txBody>
      </p:sp>
    </p:spTree>
    <p:extLst>
      <p:ext uri="{BB962C8B-B14F-4D97-AF65-F5344CB8AC3E}">
        <p14:creationId xmlns:p14="http://schemas.microsoft.com/office/powerpoint/2010/main" val="389196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need to pick one latent variable that mutates a certain extrinsic property.</a:t>
            </a:r>
          </a:p>
          <a:p>
            <a:endParaRPr lang="en-US" dirty="0"/>
          </a:p>
          <a:p>
            <a:r>
              <a:rPr lang="en-US" dirty="0"/>
              <a:t>During the forward step, the output from each component </a:t>
            </a:r>
            <a:r>
              <a:rPr lang="en-US" dirty="0" err="1"/>
              <a:t>z_i</a:t>
            </a:r>
            <a:r>
              <a:rPr lang="en-US" dirty="0"/>
              <a:t> != z1 of the encoder is altered to be the same for each sample in the batch.</a:t>
            </a:r>
          </a:p>
          <a:p>
            <a:r>
              <a:rPr lang="en-US" dirty="0"/>
              <a:t>By holding these outputs constant throughout the batch, the single neuron z1 is forced to explain all the variance within the batch, i.e. the full range of changes to the image caused by changing z1.</a:t>
            </a:r>
          </a:p>
          <a:p>
            <a:endParaRPr lang="en-US" dirty="0"/>
          </a:p>
          <a:p>
            <a:r>
              <a:rPr lang="en-US" dirty="0"/>
              <a:t>During the backward step, z1 is the only neuron which receives a gradient signal from the attempted reconstruction, and all </a:t>
            </a:r>
            <a:r>
              <a:rPr lang="en-US" dirty="0" err="1"/>
              <a:t>z_i</a:t>
            </a:r>
            <a:r>
              <a:rPr lang="en-US" dirty="0"/>
              <a:t> receive a signal that is closer to their respective averages over the batch. </a:t>
            </a:r>
          </a:p>
          <a:p>
            <a:endParaRPr lang="en-US" dirty="0"/>
          </a:p>
          <a:p>
            <a:r>
              <a:rPr lang="en-US" dirty="0"/>
              <a:t>During the complete training process, after this batch, another batch is selected at random; it likewise contains variations of only one of </a:t>
            </a:r>
            <a:r>
              <a:rPr lang="en-US" dirty="0" err="1"/>
              <a:t>z_k</a:t>
            </a:r>
            <a:r>
              <a:rPr lang="en-US" dirty="0"/>
              <a:t> ; all neurons which do not correspond to the selected latent are clamped  ;  and the training proceeds.</a:t>
            </a:r>
          </a:p>
        </p:txBody>
      </p:sp>
      <p:sp>
        <p:nvSpPr>
          <p:cNvPr id="4" name="Slide Number Placeholder 3"/>
          <p:cNvSpPr>
            <a:spLocks noGrp="1"/>
          </p:cNvSpPr>
          <p:nvPr>
            <p:ph type="sldNum" sz="quarter" idx="10"/>
          </p:nvPr>
        </p:nvSpPr>
        <p:spPr/>
        <p:txBody>
          <a:bodyPr/>
          <a:lstStyle/>
          <a:p>
            <a:fld id="{377404DC-73A2-44BF-B8B3-41353A278FAF}" type="slidenum">
              <a:rPr lang="en-US" smtClean="0"/>
              <a:t>17</a:t>
            </a:fld>
            <a:endParaRPr lang="en-US"/>
          </a:p>
        </p:txBody>
      </p:sp>
    </p:spTree>
    <p:extLst>
      <p:ext uri="{BB962C8B-B14F-4D97-AF65-F5344CB8AC3E}">
        <p14:creationId xmlns:p14="http://schemas.microsoft.com/office/powerpoint/2010/main" val="2707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object X in a certain scene is the entanglement of shape, color and texture (its intrinsic properties) and the image </a:t>
                </a:r>
                <a14:m>
                  <m:oMath xmlns:m="http://schemas.openxmlformats.org/officeDocument/2006/math">
                    <m:sSup>
                      <m:sSupPr>
                        <m:ctrlPr>
                          <a:rPr lang="en-US" i="1" dirty="0">
                            <a:latin typeface="Cambria Math" panose="02040503050406030204" pitchFamily="18" charset="0"/>
                          </a:rPr>
                        </m:ctrlPr>
                      </m:sSupPr>
                      <m:e>
                        <m:r>
                          <m:rPr>
                            <m:sty m:val="p"/>
                          </m:rPr>
                          <a:rPr lang="en-US" dirty="0">
                            <a:latin typeface="Cambria Math" panose="02040503050406030204" pitchFamily="18" charset="0"/>
                          </a:rPr>
                          <m:t>I</m:t>
                        </m:r>
                      </m:e>
                      <m:sup>
                        <m:r>
                          <a:rPr lang="en-US" dirty="0">
                            <a:latin typeface="Cambria Math" panose="02040503050406030204" pitchFamily="18" charset="0"/>
                          </a:rPr>
                          <m:t>(</m:t>
                        </m:r>
                        <m:r>
                          <m:rPr>
                            <m:sty m:val="p"/>
                          </m:rPr>
                          <a:rPr lang="en-US" dirty="0">
                            <a:latin typeface="Cambria Math" panose="02040503050406030204" pitchFamily="18" charset="0"/>
                          </a:rPr>
                          <m:t>k</m:t>
                        </m:r>
                        <m:r>
                          <a:rPr lang="en-US" dirty="0">
                            <a:latin typeface="Cambria Math" panose="02040503050406030204" pitchFamily="18" charset="0"/>
                          </a:rPr>
                          <m:t>)</m:t>
                        </m:r>
                      </m:sup>
                    </m:sSup>
                    <m:r>
                      <a:rPr lang="en-US" i="1" dirty="0">
                        <a:latin typeface="Cambria Math" panose="02040503050406030204" pitchFamily="18" charset="0"/>
                      </a:rPr>
                      <m:t> </m:t>
                    </m:r>
                  </m:oMath>
                </a14:m>
                <a:r>
                  <a:rPr lang="en-US" dirty="0"/>
                  <a:t> is the further entanglement with viewpoint and illumination (extrinsic parameters). The general goal of understanding 3D objects can be viewed as disentangling intrinsic properties and extrinsic parameters from a single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A learning agents (neural networks) should involve the following properties: </a:t>
                </a:r>
              </a:p>
              <a:p>
                <a:pPr marL="342900" indent="-342900">
                  <a:buAutoNum type="arabicParenR"/>
                </a:pPr>
                <a:r>
                  <a:rPr lang="en-US" dirty="0"/>
                  <a:t>the agent should understand the physical meaning of how a 2D observation is generated from the 3D shape</a:t>
                </a:r>
              </a:p>
              <a:p>
                <a:pPr marL="342900" indent="-342900">
                  <a:buAutoNum type="arabicParenR"/>
                </a:pPr>
                <a:r>
                  <a:rPr lang="en-US" dirty="0"/>
                  <a:t>the agent should be conscious about the outcome of its interaction with the object; more specifically, by moving around the object, the agent should be able to correspond the observations to the viewpoint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object X in a certain scene is the entanglement of shape, color and texture (its intrinsic properties) and the image </a:t>
                </a:r>
                <a:r>
                  <a:rPr lang="en-US" i="0" dirty="0">
                    <a:latin typeface="Cambria Math" panose="02040503050406030204" pitchFamily="18" charset="0"/>
                  </a:rPr>
                  <a:t>I^((k))  </a:t>
                </a:r>
                <a:r>
                  <a:rPr lang="en-US" dirty="0"/>
                  <a:t> is the further entanglement with viewpoint and illumination (extrinsic parameters). The general goal of understanding 3D objects can be viewed as disentangling intrinsic properties and extrinsic parameters from a single image.</a:t>
                </a:r>
              </a:p>
              <a:p>
                <a:endParaRPr lang="en-US" dirty="0"/>
              </a:p>
            </p:txBody>
          </p:sp>
        </mc:Fallback>
      </mc:AlternateContent>
      <p:sp>
        <p:nvSpPr>
          <p:cNvPr id="4" name="Slide Number Placeholder 3"/>
          <p:cNvSpPr>
            <a:spLocks noGrp="1"/>
          </p:cNvSpPr>
          <p:nvPr>
            <p:ph type="sldNum" sz="quarter" idx="10"/>
          </p:nvPr>
        </p:nvSpPr>
        <p:spPr/>
        <p:txBody>
          <a:bodyPr/>
          <a:lstStyle/>
          <a:p>
            <a:fld id="{A8031272-6774-264E-A4F3-B378ED99C0EB}" type="slidenum">
              <a:rPr lang="en-US" smtClean="0"/>
              <a:t>25</a:t>
            </a:fld>
            <a:endParaRPr lang="en-US"/>
          </a:p>
        </p:txBody>
      </p:sp>
    </p:spTree>
    <p:extLst>
      <p:ext uri="{BB962C8B-B14F-4D97-AF65-F5344CB8AC3E}">
        <p14:creationId xmlns:p14="http://schemas.microsoft.com/office/powerpoint/2010/main" val="8178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object X in a certain scene is the entanglement of shape, color and texture (its intrinsic properties) and the image </a:t>
                </a:r>
                <a14:m>
                  <m:oMath xmlns:m="http://schemas.openxmlformats.org/officeDocument/2006/math">
                    <m:sSup>
                      <m:sSupPr>
                        <m:ctrlPr>
                          <a:rPr lang="en-US" i="1" dirty="0">
                            <a:latin typeface="Cambria Math" panose="02040503050406030204" pitchFamily="18" charset="0"/>
                          </a:rPr>
                        </m:ctrlPr>
                      </m:sSupPr>
                      <m:e>
                        <m:r>
                          <m:rPr>
                            <m:sty m:val="p"/>
                          </m:rPr>
                          <a:rPr lang="en-US" dirty="0">
                            <a:latin typeface="Cambria Math" panose="02040503050406030204" pitchFamily="18" charset="0"/>
                          </a:rPr>
                          <m:t>I</m:t>
                        </m:r>
                      </m:e>
                      <m:sup>
                        <m:r>
                          <a:rPr lang="en-US" dirty="0">
                            <a:latin typeface="Cambria Math" panose="02040503050406030204" pitchFamily="18" charset="0"/>
                          </a:rPr>
                          <m:t>(</m:t>
                        </m:r>
                        <m:r>
                          <m:rPr>
                            <m:sty m:val="p"/>
                          </m:rPr>
                          <a:rPr lang="en-US" dirty="0">
                            <a:latin typeface="Cambria Math" panose="02040503050406030204" pitchFamily="18" charset="0"/>
                          </a:rPr>
                          <m:t>k</m:t>
                        </m:r>
                        <m:r>
                          <a:rPr lang="en-US" dirty="0">
                            <a:latin typeface="Cambria Math" panose="02040503050406030204" pitchFamily="18" charset="0"/>
                          </a:rPr>
                          <m:t>)</m:t>
                        </m:r>
                      </m:sup>
                    </m:sSup>
                    <m:r>
                      <a:rPr lang="en-US" i="1" dirty="0">
                        <a:latin typeface="Cambria Math" panose="02040503050406030204" pitchFamily="18" charset="0"/>
                      </a:rPr>
                      <m:t> </m:t>
                    </m:r>
                  </m:oMath>
                </a14:m>
                <a:r>
                  <a:rPr lang="en-US" dirty="0"/>
                  <a:t> is the further entanglement with viewpoint and illumination (extrinsic parameters). The general goal of understanding 3D objects can be viewed as disentangling intrinsic properties and extrinsic parameters from a single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A learning agents (neural networks) should involve the following properties: </a:t>
                </a:r>
              </a:p>
              <a:p>
                <a:pPr marL="342900" indent="-342900">
                  <a:buAutoNum type="arabicParenR"/>
                </a:pPr>
                <a:r>
                  <a:rPr lang="en-US" dirty="0"/>
                  <a:t>the agent should understand the physical meaning of how a 2D observation is generated from the 3D shape</a:t>
                </a:r>
              </a:p>
              <a:p>
                <a:pPr marL="342900" indent="-342900">
                  <a:buAutoNum type="arabicParenR"/>
                </a:pPr>
                <a:r>
                  <a:rPr lang="en-US" dirty="0"/>
                  <a:t>the agent should be conscious about the outcome of its interaction with the object; more specifically, by moving around the object, the agent should be able to correspond the observations to the viewpoint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object X in a certain scene is the entanglement of shape, color and texture (its intrinsic properties) and the image </a:t>
                </a:r>
                <a:r>
                  <a:rPr lang="en-US" i="0" dirty="0">
                    <a:latin typeface="Cambria Math" panose="02040503050406030204" pitchFamily="18" charset="0"/>
                  </a:rPr>
                  <a:t>I^((k))  </a:t>
                </a:r>
                <a:r>
                  <a:rPr lang="en-US" dirty="0"/>
                  <a:t> is the further entanglement with viewpoint and illumination (extrinsic parameters). The general goal of understanding 3D objects can be viewed as disentangling intrinsic properties and extrinsic parameters from a single image.</a:t>
                </a:r>
              </a:p>
              <a:p>
                <a:endParaRPr lang="en-US" dirty="0"/>
              </a:p>
            </p:txBody>
          </p:sp>
        </mc:Fallback>
      </mc:AlternateContent>
      <p:sp>
        <p:nvSpPr>
          <p:cNvPr id="4" name="Slide Number Placeholder 3"/>
          <p:cNvSpPr>
            <a:spLocks noGrp="1"/>
          </p:cNvSpPr>
          <p:nvPr>
            <p:ph type="sldNum" sz="quarter" idx="10"/>
          </p:nvPr>
        </p:nvSpPr>
        <p:spPr/>
        <p:txBody>
          <a:bodyPr/>
          <a:lstStyle/>
          <a:p>
            <a:fld id="{A8031272-6774-264E-A4F3-B378ED99C0EB}" type="slidenum">
              <a:rPr lang="en-US" smtClean="0"/>
              <a:t>26</a:t>
            </a:fld>
            <a:endParaRPr lang="en-US"/>
          </a:p>
        </p:txBody>
      </p:sp>
    </p:spTree>
    <p:extLst>
      <p:ext uri="{BB962C8B-B14F-4D97-AF65-F5344CB8AC3E}">
        <p14:creationId xmlns:p14="http://schemas.microsoft.com/office/powerpoint/2010/main" val="111679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404DC-73A2-44BF-B8B3-41353A278FAF}" type="slidenum">
              <a:rPr lang="en-US" smtClean="0"/>
              <a:t>28</a:t>
            </a:fld>
            <a:endParaRPr lang="en-US"/>
          </a:p>
        </p:txBody>
      </p:sp>
    </p:spTree>
    <p:extLst>
      <p:ext uri="{BB962C8B-B14F-4D97-AF65-F5344CB8AC3E}">
        <p14:creationId xmlns:p14="http://schemas.microsoft.com/office/powerpoint/2010/main" val="297868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404DC-73A2-44BF-B8B3-41353A278FAF}" type="slidenum">
              <a:rPr lang="en-US" smtClean="0"/>
              <a:t>29</a:t>
            </a:fld>
            <a:endParaRPr lang="en-US"/>
          </a:p>
        </p:txBody>
      </p:sp>
    </p:spTree>
    <p:extLst>
      <p:ext uri="{BB962C8B-B14F-4D97-AF65-F5344CB8AC3E}">
        <p14:creationId xmlns:p14="http://schemas.microsoft.com/office/powerpoint/2010/main" val="348488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disparity: the difference in image location of the same 3D point when projected under perspective to two different cameras</a:t>
            </a:r>
          </a:p>
          <a:p>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31</a:t>
            </a:fld>
            <a:endParaRPr lang="en-US"/>
          </a:p>
        </p:txBody>
      </p:sp>
    </p:spTree>
    <p:extLst>
      <p:ext uri="{BB962C8B-B14F-4D97-AF65-F5344CB8AC3E}">
        <p14:creationId xmlns:p14="http://schemas.microsoft.com/office/powerpoint/2010/main" val="24133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404DC-73A2-44BF-B8B3-41353A278FAF}" type="slidenum">
              <a:rPr lang="en-US" smtClean="0"/>
              <a:t>32</a:t>
            </a:fld>
            <a:endParaRPr lang="en-US"/>
          </a:p>
        </p:txBody>
      </p:sp>
    </p:spTree>
    <p:extLst>
      <p:ext uri="{BB962C8B-B14F-4D97-AF65-F5344CB8AC3E}">
        <p14:creationId xmlns:p14="http://schemas.microsoft.com/office/powerpoint/2010/main" val="2963129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encoder-decoder network has three components: a 2D convolutional encoder, a 3D up-convolutional decoder and a perspective transformer networks. The 2D convolutional encoder consists of 3 convolution layers, followed by 3 fully-connected layers (convolution layers have 64, 128 and 256 channels with fixed filter size of 5 × 5; the three </a:t>
            </a:r>
            <a:r>
              <a:rPr lang="en-US" dirty="0" err="1"/>
              <a:t>fullyconnected</a:t>
            </a:r>
            <a:r>
              <a:rPr lang="en-US" dirty="0"/>
              <a:t> layers have 1024, 1024 and 512 neurons, respectively). The 3D convolutional decoder consists of one fully-connected layer, followed by 3 convolution layers (the fully-connected layer have 3 × 3 × 3 × 512 neurons; convolution layers have 256, 96 and 1 channels with filter size of 4 × 4 × 4, 5 × 5 × 5 and 6 × 6 × 6). For perspective transformer networks, we used perspective transformation to project 3D volume to 2D silhouette where the transformation matrix is parametrized by 16 variables and sampling grid is set to 32 × 32 × 32. We use the same network architecture for all the experiments.</a:t>
            </a:r>
          </a:p>
        </p:txBody>
      </p:sp>
      <p:sp>
        <p:nvSpPr>
          <p:cNvPr id="4" name="Slide Number Placeholder 3"/>
          <p:cNvSpPr>
            <a:spLocks noGrp="1"/>
          </p:cNvSpPr>
          <p:nvPr>
            <p:ph type="sldNum" sz="quarter" idx="10"/>
          </p:nvPr>
        </p:nvSpPr>
        <p:spPr/>
        <p:txBody>
          <a:bodyPr/>
          <a:lstStyle/>
          <a:p>
            <a:fld id="{A8031272-6774-264E-A4F3-B378ED99C0EB}" type="slidenum">
              <a:rPr lang="en-US" smtClean="0"/>
              <a:t>33</a:t>
            </a:fld>
            <a:endParaRPr lang="en-US"/>
          </a:p>
        </p:txBody>
      </p:sp>
    </p:spTree>
    <p:extLst>
      <p:ext uri="{BB962C8B-B14F-4D97-AF65-F5344CB8AC3E}">
        <p14:creationId xmlns:p14="http://schemas.microsoft.com/office/powerpoint/2010/main" val="3658666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training with full azimuth angles, we demonstrate comparatively similar results when training with partial views.</a:t>
            </a:r>
          </a:p>
        </p:txBody>
      </p:sp>
      <p:sp>
        <p:nvSpPr>
          <p:cNvPr id="4" name="Slide Number Placeholder 3"/>
          <p:cNvSpPr>
            <a:spLocks noGrp="1"/>
          </p:cNvSpPr>
          <p:nvPr>
            <p:ph type="sldNum" sz="quarter" idx="10"/>
          </p:nvPr>
        </p:nvSpPr>
        <p:spPr/>
        <p:txBody>
          <a:bodyPr/>
          <a:lstStyle/>
          <a:p>
            <a:fld id="{A8031272-6774-264E-A4F3-B378ED99C0EB}" type="slidenum">
              <a:rPr lang="en-US" smtClean="0"/>
              <a:t>34</a:t>
            </a:fld>
            <a:endParaRPr lang="en-US"/>
          </a:p>
        </p:txBody>
      </p:sp>
    </p:spTree>
    <p:extLst>
      <p:ext uri="{BB962C8B-B14F-4D97-AF65-F5344CB8AC3E}">
        <p14:creationId xmlns:p14="http://schemas.microsoft.com/office/powerpoint/2010/main" val="2730657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Chair considers full rotation angles. Chair-N considers some range of angles (15 degree)</a:t>
            </a:r>
          </a:p>
        </p:txBody>
      </p:sp>
      <p:sp>
        <p:nvSpPr>
          <p:cNvPr id="4" name="Slide Number Placeholder 3"/>
          <p:cNvSpPr>
            <a:spLocks noGrp="1"/>
          </p:cNvSpPr>
          <p:nvPr>
            <p:ph type="sldNum" sz="quarter" idx="10"/>
          </p:nvPr>
        </p:nvSpPr>
        <p:spPr/>
        <p:txBody>
          <a:bodyPr/>
          <a:lstStyle/>
          <a:p>
            <a:fld id="{377404DC-73A2-44BF-B8B3-41353A278FAF}" type="slidenum">
              <a:rPr lang="en-US" smtClean="0"/>
              <a:t>35</a:t>
            </a:fld>
            <a:endParaRPr lang="en-US"/>
          </a:p>
        </p:txBody>
      </p:sp>
    </p:spTree>
    <p:extLst>
      <p:ext uri="{BB962C8B-B14F-4D97-AF65-F5344CB8AC3E}">
        <p14:creationId xmlns:p14="http://schemas.microsoft.com/office/powerpoint/2010/main" val="299610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6</a:t>
            </a:fld>
            <a:endParaRPr lang="en-US"/>
          </a:p>
        </p:txBody>
      </p:sp>
    </p:spTree>
    <p:extLst>
      <p:ext uri="{BB962C8B-B14F-4D97-AF65-F5344CB8AC3E}">
        <p14:creationId xmlns:p14="http://schemas.microsoft.com/office/powerpoint/2010/main" val="3034196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training with full azimuth angles, we demonstrate comparatively similar results when training with partial views.</a:t>
            </a:r>
          </a:p>
        </p:txBody>
      </p:sp>
      <p:sp>
        <p:nvSpPr>
          <p:cNvPr id="4" name="Slide Number Placeholder 3"/>
          <p:cNvSpPr>
            <a:spLocks noGrp="1"/>
          </p:cNvSpPr>
          <p:nvPr>
            <p:ph type="sldNum" sz="quarter" idx="10"/>
          </p:nvPr>
        </p:nvSpPr>
        <p:spPr/>
        <p:txBody>
          <a:bodyPr/>
          <a:lstStyle/>
          <a:p>
            <a:fld id="{A8031272-6774-264E-A4F3-B378ED99C0EB}" type="slidenum">
              <a:rPr lang="en-US" smtClean="0"/>
              <a:t>36</a:t>
            </a:fld>
            <a:endParaRPr lang="en-US"/>
          </a:p>
        </p:txBody>
      </p:sp>
    </p:spTree>
    <p:extLst>
      <p:ext uri="{BB962C8B-B14F-4D97-AF65-F5344CB8AC3E}">
        <p14:creationId xmlns:p14="http://schemas.microsoft.com/office/powerpoint/2010/main" val="334685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404DC-73A2-44BF-B8B3-41353A278FAF}" type="slidenum">
              <a:rPr lang="en-US" smtClean="0"/>
              <a:t>37</a:t>
            </a:fld>
            <a:endParaRPr lang="en-US"/>
          </a:p>
        </p:txBody>
      </p:sp>
    </p:spTree>
    <p:extLst>
      <p:ext uri="{BB962C8B-B14F-4D97-AF65-F5344CB8AC3E}">
        <p14:creationId xmlns:p14="http://schemas.microsoft.com/office/powerpoint/2010/main" val="1165082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404DC-73A2-44BF-B8B3-41353A278FAF}" type="slidenum">
              <a:rPr lang="en-US" smtClean="0"/>
              <a:t>39</a:t>
            </a:fld>
            <a:endParaRPr lang="en-US"/>
          </a:p>
        </p:txBody>
      </p:sp>
    </p:spTree>
    <p:extLst>
      <p:ext uri="{BB962C8B-B14F-4D97-AF65-F5344CB8AC3E}">
        <p14:creationId xmlns:p14="http://schemas.microsoft.com/office/powerpoint/2010/main" val="312268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KL convergence - distance between two probability distributions</a:t>
            </a:r>
          </a:p>
          <a:p>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8</a:t>
            </a:fld>
            <a:endParaRPr lang="en-US"/>
          </a:p>
        </p:txBody>
      </p:sp>
    </p:spTree>
    <p:extLst>
      <p:ext uri="{BB962C8B-B14F-4D97-AF65-F5344CB8AC3E}">
        <p14:creationId xmlns:p14="http://schemas.microsoft.com/office/powerpoint/2010/main" val="418957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2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10</a:t>
            </a:fld>
            <a:endParaRPr lang="en-US"/>
          </a:p>
        </p:txBody>
      </p:sp>
    </p:spTree>
    <p:extLst>
      <p:ext uri="{BB962C8B-B14F-4D97-AF65-F5344CB8AC3E}">
        <p14:creationId xmlns:p14="http://schemas.microsoft.com/office/powerpoint/2010/main" val="955083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12</a:t>
            </a:fld>
            <a:endParaRPr lang="en-US"/>
          </a:p>
        </p:txBody>
      </p:sp>
    </p:spTree>
    <p:extLst>
      <p:ext uri="{BB962C8B-B14F-4D97-AF65-F5344CB8AC3E}">
        <p14:creationId xmlns:p14="http://schemas.microsoft.com/office/powerpoint/2010/main" val="3808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model, latent variables are represented as graphics codes z that determine the properties of images.</a:t>
            </a:r>
          </a:p>
          <a:p>
            <a:endParaRPr lang="en-US" dirty="0"/>
          </a:p>
          <a:p>
            <a:r>
              <a:rPr lang="en-US" dirty="0"/>
              <a:t>DC-IGN generates new images by changing one of these three variables.</a:t>
            </a:r>
          </a:p>
          <a:p>
            <a:endParaRPr lang="en-US" dirty="0"/>
          </a:p>
        </p:txBody>
      </p:sp>
      <p:sp>
        <p:nvSpPr>
          <p:cNvPr id="4" name="Slide Number Placeholder 3"/>
          <p:cNvSpPr>
            <a:spLocks noGrp="1"/>
          </p:cNvSpPr>
          <p:nvPr>
            <p:ph type="sldNum" sz="quarter" idx="10"/>
          </p:nvPr>
        </p:nvSpPr>
        <p:spPr/>
        <p:txBody>
          <a:bodyPr/>
          <a:lstStyle/>
          <a:p>
            <a:fld id="{A8031272-6774-264E-A4F3-B378ED99C0EB}" type="slidenum">
              <a:rPr lang="en-US" smtClean="0"/>
              <a:t>13</a:t>
            </a:fld>
            <a:endParaRPr lang="en-US"/>
          </a:p>
        </p:txBody>
      </p:sp>
    </p:spTree>
    <p:extLst>
      <p:ext uri="{BB962C8B-B14F-4D97-AF65-F5344CB8AC3E}">
        <p14:creationId xmlns:p14="http://schemas.microsoft.com/office/powerpoint/2010/main" val="215081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DC-IGN follows the basic structure of VAE. Using the encoder output and model parameter, the distribution parameters of latent variables are parametrized using multivariate Gaussian. </a:t>
            </a:r>
          </a:p>
          <a:p>
            <a:endParaRPr lang="en-US" dirty="0"/>
          </a:p>
          <a:p>
            <a:r>
              <a:rPr lang="en-US" dirty="0"/>
              <a:t>And, to learn the parameters, the model optimizes this variational objective function. </a:t>
            </a:r>
          </a:p>
        </p:txBody>
      </p:sp>
      <p:sp>
        <p:nvSpPr>
          <p:cNvPr id="4" name="Slide Number Placeholder 3"/>
          <p:cNvSpPr>
            <a:spLocks noGrp="1"/>
          </p:cNvSpPr>
          <p:nvPr>
            <p:ph type="sldNum" sz="quarter" idx="10"/>
          </p:nvPr>
        </p:nvSpPr>
        <p:spPr/>
        <p:txBody>
          <a:bodyPr/>
          <a:lstStyle/>
          <a:p>
            <a:fld id="{A8031272-6774-264E-A4F3-B378ED99C0EB}" type="slidenum">
              <a:rPr lang="en-US" smtClean="0"/>
              <a:t>14</a:t>
            </a:fld>
            <a:endParaRPr lang="en-US"/>
          </a:p>
        </p:txBody>
      </p:sp>
    </p:spTree>
    <p:extLst>
      <p:ext uri="{BB962C8B-B14F-4D97-AF65-F5344CB8AC3E}">
        <p14:creationId xmlns:p14="http://schemas.microsoft.com/office/powerpoint/2010/main" val="240930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procedure works to train both the encoder and decoder to represent certain properties of the data in a specific neuron. By clamping the output of all but one of the neurons, we force the decoder to recreate all the variation in that batch using only the changes in that one neuron’s value. By clamping the gradients, we train the encoder to put all the information about the variations in the batch into one output neuron.</a:t>
            </a:r>
          </a:p>
        </p:txBody>
      </p:sp>
      <p:sp>
        <p:nvSpPr>
          <p:cNvPr id="4" name="Slide Number Placeholder 3"/>
          <p:cNvSpPr>
            <a:spLocks noGrp="1"/>
          </p:cNvSpPr>
          <p:nvPr>
            <p:ph type="sldNum" sz="quarter" idx="10"/>
          </p:nvPr>
        </p:nvSpPr>
        <p:spPr/>
        <p:txBody>
          <a:bodyPr/>
          <a:lstStyle/>
          <a:p>
            <a:fld id="{A8031272-6774-264E-A4F3-B378ED99C0EB}" type="slidenum">
              <a:rPr lang="en-US" smtClean="0"/>
              <a:t>15</a:t>
            </a:fld>
            <a:endParaRPr lang="en-US"/>
          </a:p>
        </p:txBody>
      </p:sp>
    </p:spTree>
    <p:extLst>
      <p:ext uri="{BB962C8B-B14F-4D97-AF65-F5344CB8AC3E}">
        <p14:creationId xmlns:p14="http://schemas.microsoft.com/office/powerpoint/2010/main" val="551500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26A60AC5-BBE5-114B-8D86-A528D009DB51}" type="datetimeFigureOut">
              <a:rPr lang="en-US" smtClean="0"/>
              <a:t>10/22/18</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66565330-D467-9A40-B68A-3332BF0B3AAD}" type="slidenum">
              <a:rPr lang="en-US" smtClean="0"/>
              <a:t>‹#›</a:t>
            </a:fld>
            <a:endParaRPr lang="en-US"/>
          </a:p>
        </p:txBody>
      </p:sp>
    </p:spTree>
    <p:extLst>
      <p:ext uri="{BB962C8B-B14F-4D97-AF65-F5344CB8AC3E}">
        <p14:creationId xmlns:p14="http://schemas.microsoft.com/office/powerpoint/2010/main" val="33886447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60AC5-BBE5-114B-8D86-A528D009DB51}"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67901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60AC5-BBE5-114B-8D86-A528D009DB51}"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251871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60AC5-BBE5-114B-8D86-A528D009DB51}"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75777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26A60AC5-BBE5-114B-8D86-A528D009DB51}" type="datetimeFigureOut">
              <a:rPr lang="en-US" smtClean="0"/>
              <a:t>10/22/18</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66565330-D467-9A40-B68A-3332BF0B3AAD}" type="slidenum">
              <a:rPr lang="en-US" smtClean="0"/>
              <a:t>‹#›</a:t>
            </a:fld>
            <a:endParaRPr lang="en-US"/>
          </a:p>
        </p:txBody>
      </p:sp>
    </p:spTree>
    <p:extLst>
      <p:ext uri="{BB962C8B-B14F-4D97-AF65-F5344CB8AC3E}">
        <p14:creationId xmlns:p14="http://schemas.microsoft.com/office/powerpoint/2010/main" val="31323000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A60AC5-BBE5-114B-8D86-A528D009DB51}"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1232461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A60AC5-BBE5-114B-8D86-A528D009DB51}"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286549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A60AC5-BBE5-114B-8D86-A528D009DB51}"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425984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60AC5-BBE5-114B-8D86-A528D009DB51}"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565330-D467-9A40-B68A-3332BF0B3AAD}" type="slidenum">
              <a:rPr lang="en-US" smtClean="0"/>
              <a:t>‹#›</a:t>
            </a:fld>
            <a:endParaRPr lang="en-US"/>
          </a:p>
        </p:txBody>
      </p:sp>
    </p:spTree>
    <p:extLst>
      <p:ext uri="{BB962C8B-B14F-4D97-AF65-F5344CB8AC3E}">
        <p14:creationId xmlns:p14="http://schemas.microsoft.com/office/powerpoint/2010/main" val="428575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26A60AC5-BBE5-114B-8D86-A528D009DB51}"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6565330-D467-9A40-B68A-3332BF0B3AAD}" type="slidenum">
              <a:rPr lang="en-US" smtClean="0"/>
              <a:t>‹#›</a:t>
            </a:fld>
            <a:endParaRPr lang="en-US"/>
          </a:p>
        </p:txBody>
      </p:sp>
    </p:spTree>
    <p:extLst>
      <p:ext uri="{BB962C8B-B14F-4D97-AF65-F5344CB8AC3E}">
        <p14:creationId xmlns:p14="http://schemas.microsoft.com/office/powerpoint/2010/main" val="215333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26A60AC5-BBE5-114B-8D86-A528D009DB51}" type="datetimeFigureOut">
              <a:rPr lang="en-US" smtClean="0"/>
              <a:t>10/22/18</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66565330-D467-9A40-B68A-3332BF0B3AAD}" type="slidenum">
              <a:rPr lang="en-US" smtClean="0"/>
              <a:t>‹#›</a:t>
            </a:fld>
            <a:endParaRPr lang="en-US"/>
          </a:p>
        </p:txBody>
      </p:sp>
    </p:spTree>
    <p:extLst>
      <p:ext uri="{BB962C8B-B14F-4D97-AF65-F5344CB8AC3E}">
        <p14:creationId xmlns:p14="http://schemas.microsoft.com/office/powerpoint/2010/main" val="208310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26A60AC5-BBE5-114B-8D86-A528D009DB51}" type="datetimeFigureOut">
              <a:rPr lang="en-US" smtClean="0"/>
              <a:t>10/22/18</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6565330-D467-9A40-B68A-3332BF0B3AAD}" type="slidenum">
              <a:rPr lang="en-US" smtClean="0"/>
              <a:t>‹#›</a:t>
            </a:fld>
            <a:endParaRPr 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77920245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90.png"/></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7.tiff"/><Relationship Id="rId3" Type="http://schemas.microsoft.com/office/2007/relationships/hdphoto" Target="../media/hdphoto1.wdp"/><Relationship Id="rId7"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tiff"/><Relationship Id="rId4" Type="http://schemas.openxmlformats.org/officeDocument/2006/relationships/image" Target="../media/image4.tiff"/><Relationship Id="rId9"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tiff"/><Relationship Id="rId5" Type="http://schemas.microsoft.com/office/2007/relationships/hdphoto" Target="../media/hdphoto3.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helper.ipam.ucla.edu/publications/gss2012/gss2012_10754.pdf" TargetMode="External"/><Relationship Id="rId3" Type="http://schemas.openxmlformats.org/officeDocument/2006/relationships/hyperlink" Target="http://yann.lecun.com/exdb/publis/pdf/ranzato-cvpr-07.pdf" TargetMode="External"/><Relationship Id="rId7" Type="http://schemas.openxmlformats.org/officeDocument/2006/relationships/hyperlink" Target="https://ps.is.tuebingen.mpg.de/research_fields/inverse-graphics" TargetMode="External"/><Relationship Id="rId12" Type="http://schemas.openxmlformats.org/officeDocument/2006/relationships/hyperlink" Target="https://riter.co/blog/capsule-networks-as-a-new-approach-to-image-recognition" TargetMode="External"/><Relationship Id="rId2" Type="http://schemas.openxmlformats.org/officeDocument/2006/relationships/hyperlink" Target="http://cs231n.github.io/convolutional-networks/" TargetMode="External"/><Relationship Id="rId1" Type="http://schemas.openxmlformats.org/officeDocument/2006/relationships/slideLayout" Target="../slideLayouts/slideLayout2.xml"/><Relationship Id="rId6" Type="http://schemas.openxmlformats.org/officeDocument/2006/relationships/hyperlink" Target="https://papers.nips.cc/paper/6206-perspective-transformer-nets-learning-single-view-3d-object-reconstruction-without-3d-supervision.pdf" TargetMode="External"/><Relationship Id="rId11" Type="http://schemas.openxmlformats.org/officeDocument/2006/relationships/hyperlink" Target="https://math.mit.edu/research/highschool/primes/materials/2017/conf/12-3-Vale.pdf" TargetMode="External"/><Relationship Id="rId5" Type="http://schemas.openxmlformats.org/officeDocument/2006/relationships/hyperlink" Target="http://willwhitney.github.io/dc-ign/www/" TargetMode="External"/><Relationship Id="rId10" Type="http://schemas.openxmlformats.org/officeDocument/2006/relationships/hyperlink" Target="http://slazebni.cs.illinois.edu/spring17/lec14_3d.pptx" TargetMode="External"/><Relationship Id="rId4" Type="http://schemas.openxmlformats.org/officeDocument/2006/relationships/hyperlink" Target="https://www.youtube.com/playlist?list=PLdk2fd27CQzSd1sQ3kBYL4vtv6GjXvPsE" TargetMode="External"/><Relationship Id="rId9" Type="http://schemas.openxmlformats.org/officeDocument/2006/relationships/hyperlink" Target="https://www.youtube.com/watch?time_continue=391&amp;v=TFIMqt0yT2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7"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CF4E-F85D-8D4A-8C51-A7020BC135D7}"/>
              </a:ext>
            </a:extLst>
          </p:cNvPr>
          <p:cNvSpPr>
            <a:spLocks noGrp="1"/>
          </p:cNvSpPr>
          <p:nvPr>
            <p:ph type="ctrTitle"/>
          </p:nvPr>
        </p:nvSpPr>
        <p:spPr>
          <a:xfrm>
            <a:off x="1564362" y="1889244"/>
            <a:ext cx="9068586" cy="2590800"/>
          </a:xfrm>
        </p:spPr>
        <p:txBody>
          <a:bodyPr/>
          <a:lstStyle/>
          <a:p>
            <a:r>
              <a:rPr lang="en-US" sz="4800" dirty="0"/>
              <a:t>Using variant auto encoder for reconstructing images</a:t>
            </a:r>
          </a:p>
        </p:txBody>
      </p:sp>
      <p:sp>
        <p:nvSpPr>
          <p:cNvPr id="3" name="Subtitle 2">
            <a:extLst>
              <a:ext uri="{FF2B5EF4-FFF2-40B4-BE49-F238E27FC236}">
                <a16:creationId xmlns:a16="http://schemas.microsoft.com/office/drawing/2014/main" id="{148811E7-5295-4749-B13F-FC49DD636137}"/>
              </a:ext>
            </a:extLst>
          </p:cNvPr>
          <p:cNvSpPr>
            <a:spLocks noGrp="1"/>
          </p:cNvSpPr>
          <p:nvPr>
            <p:ph type="subTitle" idx="1"/>
          </p:nvPr>
        </p:nvSpPr>
        <p:spPr>
          <a:xfrm>
            <a:off x="1562100" y="4189229"/>
            <a:ext cx="9070848" cy="1169580"/>
          </a:xfrm>
        </p:spPr>
        <p:txBody>
          <a:bodyPr>
            <a:normAutofit/>
          </a:bodyPr>
          <a:lstStyle/>
          <a:p>
            <a:r>
              <a:rPr lang="en-US" sz="2400" dirty="0"/>
              <a:t>Yael Berger</a:t>
            </a:r>
          </a:p>
          <a:p>
            <a:r>
              <a:rPr lang="en-US" sz="2400" dirty="0"/>
              <a:t>July 2019</a:t>
            </a:r>
          </a:p>
        </p:txBody>
      </p:sp>
    </p:spTree>
    <p:extLst>
      <p:ext uri="{BB962C8B-B14F-4D97-AF65-F5344CB8AC3E}">
        <p14:creationId xmlns:p14="http://schemas.microsoft.com/office/powerpoint/2010/main" val="289599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98E4-59CA-6648-98C7-C8E642BF1038}"/>
              </a:ext>
            </a:extLst>
          </p:cNvPr>
          <p:cNvSpPr>
            <a:spLocks noGrp="1"/>
          </p:cNvSpPr>
          <p:nvPr>
            <p:ph type="title"/>
          </p:nvPr>
        </p:nvSpPr>
        <p:spPr>
          <a:xfrm>
            <a:off x="815982" y="273746"/>
            <a:ext cx="10058400" cy="1371600"/>
          </a:xfrm>
        </p:spPr>
        <p:txBody>
          <a:bodyPr/>
          <a:lstStyle/>
          <a:p>
            <a:pPr algn="ctr"/>
            <a:r>
              <a:rPr lang="en-US" dirty="0"/>
              <a:t>Training Data Set</a:t>
            </a:r>
          </a:p>
        </p:txBody>
      </p:sp>
      <p:sp>
        <p:nvSpPr>
          <p:cNvPr id="9" name="Rectangle 8">
            <a:extLst>
              <a:ext uri="{FF2B5EF4-FFF2-40B4-BE49-F238E27FC236}">
                <a16:creationId xmlns:a16="http://schemas.microsoft.com/office/drawing/2014/main" id="{A4630143-D05A-014B-B1C4-31208328093C}"/>
              </a:ext>
            </a:extLst>
          </p:cNvPr>
          <p:cNvSpPr/>
          <p:nvPr/>
        </p:nvSpPr>
        <p:spPr>
          <a:xfrm>
            <a:off x="4437715" y="4427797"/>
            <a:ext cx="7163735" cy="1323439"/>
          </a:xfrm>
          <a:prstGeom prst="rect">
            <a:avLst/>
          </a:prstGeom>
        </p:spPr>
        <p:txBody>
          <a:bodyPr wrap="square">
            <a:spAutoFit/>
          </a:bodyPr>
          <a:lstStyle/>
          <a:p>
            <a:r>
              <a:rPr lang="en-US" sz="2000" u="sng" dirty="0"/>
              <a:t>Why?</a:t>
            </a:r>
          </a:p>
          <a:p>
            <a:r>
              <a:rPr lang="en-US" sz="2000" dirty="0"/>
              <a:t>forces chosen neurons in the graphics code layer to specifically represent active transformations </a:t>
            </a:r>
            <a:r>
              <a:rPr lang="en-US" sz="2000" dirty="0">
                <a:sym typeface="Wingdings" pitchFamily="2" charset="2"/>
              </a:rPr>
              <a:t> </a:t>
            </a:r>
            <a:r>
              <a:rPr lang="en-US" sz="2000" dirty="0"/>
              <a:t>automatically creating a disentangled representation</a:t>
            </a:r>
          </a:p>
        </p:txBody>
      </p:sp>
      <p:sp>
        <p:nvSpPr>
          <p:cNvPr id="3" name="TextBox 2">
            <a:extLst>
              <a:ext uri="{FF2B5EF4-FFF2-40B4-BE49-F238E27FC236}">
                <a16:creationId xmlns:a16="http://schemas.microsoft.com/office/drawing/2014/main" id="{2414DAB5-195B-F44B-96D7-90509ACB7918}"/>
              </a:ext>
            </a:extLst>
          </p:cNvPr>
          <p:cNvSpPr txBox="1"/>
          <p:nvPr/>
        </p:nvSpPr>
        <p:spPr>
          <a:xfrm>
            <a:off x="1428853" y="5881461"/>
            <a:ext cx="986167" cy="400110"/>
          </a:xfrm>
          <a:prstGeom prst="rect">
            <a:avLst/>
          </a:prstGeom>
          <a:noFill/>
        </p:spPr>
        <p:txBody>
          <a:bodyPr wrap="none" rtlCol="0">
            <a:spAutoFit/>
          </a:bodyPr>
          <a:lstStyle/>
          <a:p>
            <a:pPr marL="0" algn="r" defTabSz="914400" rtl="1" eaLnBrk="1" latinLnBrk="0" hangingPunct="1"/>
            <a:r>
              <a:rPr lang="en-US" sz="2000" dirty="0">
                <a:solidFill>
                  <a:schemeClr val="accent5">
                    <a:lumMod val="60000"/>
                    <a:lumOff val="40000"/>
                  </a:schemeClr>
                </a:solidFill>
              </a:rPr>
              <a:t>Shape</a:t>
            </a:r>
          </a:p>
        </p:txBody>
      </p:sp>
      <p:sp>
        <p:nvSpPr>
          <p:cNvPr id="14" name="TextBox 13">
            <a:extLst>
              <a:ext uri="{FF2B5EF4-FFF2-40B4-BE49-F238E27FC236}">
                <a16:creationId xmlns:a16="http://schemas.microsoft.com/office/drawing/2014/main" id="{245ED480-FA82-CF45-B779-318FDFE626A8}"/>
              </a:ext>
            </a:extLst>
          </p:cNvPr>
          <p:cNvSpPr txBox="1"/>
          <p:nvPr/>
        </p:nvSpPr>
        <p:spPr>
          <a:xfrm>
            <a:off x="1387174" y="5426891"/>
            <a:ext cx="1069524" cy="400110"/>
          </a:xfrm>
          <a:prstGeom prst="rect">
            <a:avLst/>
          </a:prstGeom>
          <a:noFill/>
        </p:spPr>
        <p:txBody>
          <a:bodyPr wrap="none" rtlCol="0">
            <a:spAutoFit/>
          </a:bodyPr>
          <a:lstStyle/>
          <a:p>
            <a:pPr marL="0" algn="r" defTabSz="914400" rtl="1" eaLnBrk="1" latinLnBrk="0" hangingPunct="1"/>
            <a:r>
              <a:rPr lang="en-US" sz="2000" dirty="0">
                <a:solidFill>
                  <a:schemeClr val="accent5">
                    <a:lumMod val="60000"/>
                    <a:lumOff val="40000"/>
                  </a:schemeClr>
                </a:solidFill>
              </a:rPr>
              <a:t>Texture</a:t>
            </a:r>
          </a:p>
        </p:txBody>
      </p:sp>
      <p:sp>
        <p:nvSpPr>
          <p:cNvPr id="15" name="TextBox 14">
            <a:extLst>
              <a:ext uri="{FF2B5EF4-FFF2-40B4-BE49-F238E27FC236}">
                <a16:creationId xmlns:a16="http://schemas.microsoft.com/office/drawing/2014/main" id="{87B4F225-B6A5-1D47-B73D-B95F379D8D2C}"/>
              </a:ext>
            </a:extLst>
          </p:cNvPr>
          <p:cNvSpPr txBox="1"/>
          <p:nvPr/>
        </p:nvSpPr>
        <p:spPr>
          <a:xfrm>
            <a:off x="532773" y="4517753"/>
            <a:ext cx="2778326" cy="400110"/>
          </a:xfrm>
          <a:prstGeom prst="rect">
            <a:avLst/>
          </a:prstGeom>
          <a:noFill/>
        </p:spPr>
        <p:txBody>
          <a:bodyPr wrap="none" rtlCol="0">
            <a:spAutoFit/>
          </a:bodyPr>
          <a:lstStyle/>
          <a:p>
            <a:pPr algn="r" rtl="1"/>
            <a:r>
              <a:rPr lang="en-US" sz="2000" dirty="0">
                <a:solidFill>
                  <a:schemeClr val="accent5">
                    <a:lumMod val="60000"/>
                    <a:lumOff val="40000"/>
                  </a:schemeClr>
                </a:solidFill>
              </a:rPr>
              <a:t>Affine transformation</a:t>
            </a:r>
          </a:p>
        </p:txBody>
      </p:sp>
      <p:sp>
        <p:nvSpPr>
          <p:cNvPr id="17" name="TextBox 16">
            <a:extLst>
              <a:ext uri="{FF2B5EF4-FFF2-40B4-BE49-F238E27FC236}">
                <a16:creationId xmlns:a16="http://schemas.microsoft.com/office/drawing/2014/main" id="{521BDA3E-32AC-554D-8C41-A88706A17EDE}"/>
              </a:ext>
            </a:extLst>
          </p:cNvPr>
          <p:cNvSpPr txBox="1"/>
          <p:nvPr/>
        </p:nvSpPr>
        <p:spPr>
          <a:xfrm>
            <a:off x="1536253" y="4972322"/>
            <a:ext cx="771366" cy="400110"/>
          </a:xfrm>
          <a:prstGeom prst="rect">
            <a:avLst/>
          </a:prstGeom>
          <a:noFill/>
        </p:spPr>
        <p:txBody>
          <a:bodyPr wrap="none" rtlCol="0">
            <a:spAutoFit/>
          </a:bodyPr>
          <a:lstStyle/>
          <a:p>
            <a:pPr marL="0" algn="r" defTabSz="914400" rtl="1" eaLnBrk="1" latinLnBrk="0" hangingPunct="1"/>
            <a:r>
              <a:rPr lang="en-US" sz="2000" dirty="0">
                <a:solidFill>
                  <a:schemeClr val="accent5">
                    <a:lumMod val="60000"/>
                    <a:lumOff val="40000"/>
                  </a:schemeClr>
                </a:solidFill>
              </a:rPr>
              <a:t>Light</a:t>
            </a:r>
          </a:p>
        </p:txBody>
      </p:sp>
      <p:sp>
        <p:nvSpPr>
          <p:cNvPr id="18" name="TextBox 17">
            <a:extLst>
              <a:ext uri="{FF2B5EF4-FFF2-40B4-BE49-F238E27FC236}">
                <a16:creationId xmlns:a16="http://schemas.microsoft.com/office/drawing/2014/main" id="{7D6E4ABB-7996-6643-B8F9-16449239A624}"/>
              </a:ext>
            </a:extLst>
          </p:cNvPr>
          <p:cNvSpPr txBox="1"/>
          <p:nvPr/>
        </p:nvSpPr>
        <p:spPr>
          <a:xfrm>
            <a:off x="829908" y="3270391"/>
            <a:ext cx="1975221" cy="400110"/>
          </a:xfrm>
          <a:prstGeom prst="rect">
            <a:avLst/>
          </a:prstGeom>
          <a:noFill/>
        </p:spPr>
        <p:txBody>
          <a:bodyPr wrap="none" rtlCol="0">
            <a:spAutoFit/>
          </a:bodyPr>
          <a:lstStyle/>
          <a:p>
            <a:pPr marL="0" algn="r" defTabSz="914400" rtl="1" eaLnBrk="1" latinLnBrk="0" hangingPunct="1"/>
            <a:r>
              <a:rPr lang="en-US" sz="2000" dirty="0"/>
              <a:t>Single 3D face</a:t>
            </a:r>
          </a:p>
        </p:txBody>
      </p:sp>
      <p:pic>
        <p:nvPicPr>
          <p:cNvPr id="7" name="Picture 6">
            <a:extLst>
              <a:ext uri="{FF2B5EF4-FFF2-40B4-BE49-F238E27FC236}">
                <a16:creationId xmlns:a16="http://schemas.microsoft.com/office/drawing/2014/main" id="{AC000708-ABEF-CA44-9E70-96F754A31EDB}"/>
              </a:ext>
            </a:extLst>
          </p:cNvPr>
          <p:cNvPicPr>
            <a:picLocks noChangeAspect="1"/>
          </p:cNvPicPr>
          <p:nvPr/>
        </p:nvPicPr>
        <p:blipFill>
          <a:blip r:embed="rId3"/>
          <a:stretch>
            <a:fillRect/>
          </a:stretch>
        </p:blipFill>
        <p:spPr>
          <a:xfrm>
            <a:off x="724110" y="1603171"/>
            <a:ext cx="1346200" cy="1651000"/>
          </a:xfrm>
          <a:prstGeom prst="rect">
            <a:avLst/>
          </a:prstGeom>
        </p:spPr>
      </p:pic>
      <p:pic>
        <p:nvPicPr>
          <p:cNvPr id="19" name="Picture 18">
            <a:extLst>
              <a:ext uri="{FF2B5EF4-FFF2-40B4-BE49-F238E27FC236}">
                <a16:creationId xmlns:a16="http://schemas.microsoft.com/office/drawing/2014/main" id="{865DC697-A5DF-E14B-8A71-4F865CBEA881}"/>
              </a:ext>
            </a:extLst>
          </p:cNvPr>
          <p:cNvPicPr>
            <a:picLocks noChangeAspect="1"/>
          </p:cNvPicPr>
          <p:nvPr/>
        </p:nvPicPr>
        <p:blipFill rotWithShape="1">
          <a:blip r:embed="rId4"/>
          <a:srcRect b="10526"/>
          <a:stretch/>
        </p:blipFill>
        <p:spPr>
          <a:xfrm>
            <a:off x="3098803" y="1652898"/>
            <a:ext cx="1409700" cy="1624947"/>
          </a:xfrm>
          <a:prstGeom prst="rect">
            <a:avLst/>
          </a:prstGeom>
        </p:spPr>
      </p:pic>
      <p:pic>
        <p:nvPicPr>
          <p:cNvPr id="21" name="Picture 20">
            <a:extLst>
              <a:ext uri="{FF2B5EF4-FFF2-40B4-BE49-F238E27FC236}">
                <a16:creationId xmlns:a16="http://schemas.microsoft.com/office/drawing/2014/main" id="{A200DAAA-F69A-7748-AEF3-8E394A3210FC}"/>
              </a:ext>
            </a:extLst>
          </p:cNvPr>
          <p:cNvPicPr>
            <a:picLocks noChangeAspect="1"/>
          </p:cNvPicPr>
          <p:nvPr/>
        </p:nvPicPr>
        <p:blipFill rotWithShape="1">
          <a:blip r:embed="rId5"/>
          <a:srcRect b="10167"/>
          <a:stretch/>
        </p:blipFill>
        <p:spPr>
          <a:xfrm>
            <a:off x="5239577" y="1652898"/>
            <a:ext cx="1397000" cy="1620053"/>
          </a:xfrm>
          <a:prstGeom prst="rect">
            <a:avLst/>
          </a:prstGeom>
        </p:spPr>
      </p:pic>
      <p:pic>
        <p:nvPicPr>
          <p:cNvPr id="23" name="Picture 22">
            <a:extLst>
              <a:ext uri="{FF2B5EF4-FFF2-40B4-BE49-F238E27FC236}">
                <a16:creationId xmlns:a16="http://schemas.microsoft.com/office/drawing/2014/main" id="{B3243662-3809-1642-9AE4-B62D42D1C899}"/>
              </a:ext>
            </a:extLst>
          </p:cNvPr>
          <p:cNvPicPr>
            <a:picLocks noChangeAspect="1"/>
          </p:cNvPicPr>
          <p:nvPr/>
        </p:nvPicPr>
        <p:blipFill rotWithShape="1">
          <a:blip r:embed="rId6"/>
          <a:srcRect b="10240"/>
          <a:stretch/>
        </p:blipFill>
        <p:spPr>
          <a:xfrm>
            <a:off x="9508426" y="1652898"/>
            <a:ext cx="1485900" cy="1618734"/>
          </a:xfrm>
          <a:prstGeom prst="rect">
            <a:avLst/>
          </a:prstGeom>
        </p:spPr>
      </p:pic>
      <p:pic>
        <p:nvPicPr>
          <p:cNvPr id="25" name="Picture 24">
            <a:extLst>
              <a:ext uri="{FF2B5EF4-FFF2-40B4-BE49-F238E27FC236}">
                <a16:creationId xmlns:a16="http://schemas.microsoft.com/office/drawing/2014/main" id="{F55E1C91-DDA7-5E4A-AB5D-C1F0B49F654D}"/>
              </a:ext>
            </a:extLst>
          </p:cNvPr>
          <p:cNvPicPr>
            <a:picLocks noChangeAspect="1"/>
          </p:cNvPicPr>
          <p:nvPr/>
        </p:nvPicPr>
        <p:blipFill rotWithShape="1">
          <a:blip r:embed="rId7"/>
          <a:srcRect b="6574"/>
          <a:stretch/>
        </p:blipFill>
        <p:spPr>
          <a:xfrm>
            <a:off x="7367651" y="1652898"/>
            <a:ext cx="1409700" cy="1625516"/>
          </a:xfrm>
          <a:prstGeom prst="rect">
            <a:avLst/>
          </a:prstGeom>
        </p:spPr>
      </p:pic>
      <p:sp>
        <p:nvSpPr>
          <p:cNvPr id="16" name="TextBox 15">
            <a:extLst>
              <a:ext uri="{FF2B5EF4-FFF2-40B4-BE49-F238E27FC236}">
                <a16:creationId xmlns:a16="http://schemas.microsoft.com/office/drawing/2014/main" id="{93B65A6A-796F-0C4A-9F6F-F4972A6267C1}"/>
              </a:ext>
            </a:extLst>
          </p:cNvPr>
          <p:cNvSpPr txBox="1"/>
          <p:nvPr/>
        </p:nvSpPr>
        <p:spPr>
          <a:xfrm>
            <a:off x="4587466" y="3324386"/>
            <a:ext cx="3456395" cy="400110"/>
          </a:xfrm>
          <a:prstGeom prst="rect">
            <a:avLst/>
          </a:prstGeom>
          <a:noFill/>
        </p:spPr>
        <p:txBody>
          <a:bodyPr wrap="none" rtlCol="0">
            <a:spAutoFit/>
          </a:bodyPr>
          <a:lstStyle/>
          <a:p>
            <a:pPr algn="r" rtl="1"/>
            <a:r>
              <a:rPr lang="en-US" sz="2000" dirty="0"/>
              <a:t>different pose and lighting</a:t>
            </a:r>
          </a:p>
        </p:txBody>
      </p:sp>
      <p:cxnSp>
        <p:nvCxnSpPr>
          <p:cNvPr id="8" name="Straight Arrow Connector 7">
            <a:extLst>
              <a:ext uri="{FF2B5EF4-FFF2-40B4-BE49-F238E27FC236}">
                <a16:creationId xmlns:a16="http://schemas.microsoft.com/office/drawing/2014/main" id="{05B714D0-8789-2F43-BBF5-65AC74792468}"/>
              </a:ext>
            </a:extLst>
          </p:cNvPr>
          <p:cNvCxnSpPr>
            <a:cxnSpLocks/>
          </p:cNvCxnSpPr>
          <p:nvPr/>
        </p:nvCxnSpPr>
        <p:spPr>
          <a:xfrm flipV="1">
            <a:off x="2293718" y="2476411"/>
            <a:ext cx="522437" cy="1232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988FCC8-288B-F642-AE43-1AC5541FC9CD}"/>
              </a:ext>
            </a:extLst>
          </p:cNvPr>
          <p:cNvSpPr/>
          <p:nvPr/>
        </p:nvSpPr>
        <p:spPr>
          <a:xfrm>
            <a:off x="686758" y="3967634"/>
            <a:ext cx="3049233" cy="400110"/>
          </a:xfrm>
          <a:prstGeom prst="rect">
            <a:avLst/>
          </a:prstGeom>
        </p:spPr>
        <p:txBody>
          <a:bodyPr wrap="none">
            <a:spAutoFit/>
          </a:bodyPr>
          <a:lstStyle/>
          <a:p>
            <a:r>
              <a:rPr lang="en-US" sz="2000" u="sng" dirty="0"/>
              <a:t>Different types of data </a:t>
            </a:r>
          </a:p>
        </p:txBody>
      </p:sp>
    </p:spTree>
    <p:extLst>
      <p:ext uri="{BB962C8B-B14F-4D97-AF65-F5344CB8AC3E}">
        <p14:creationId xmlns:p14="http://schemas.microsoft.com/office/powerpoint/2010/main" val="17533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4" grpId="0"/>
      <p:bldP spid="15" grpId="0"/>
      <p:bldP spid="17"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944E-D5FA-F746-A105-5E966DBB87DA}"/>
              </a:ext>
            </a:extLst>
          </p:cNvPr>
          <p:cNvSpPr>
            <a:spLocks noGrp="1"/>
          </p:cNvSpPr>
          <p:nvPr>
            <p:ph type="title"/>
          </p:nvPr>
        </p:nvSpPr>
        <p:spPr>
          <a:xfrm>
            <a:off x="1066800" y="144883"/>
            <a:ext cx="10058400" cy="1371600"/>
          </a:xfrm>
        </p:spPr>
        <p:txBody>
          <a:bodyPr/>
          <a:lstStyle/>
          <a:p>
            <a:pPr algn="ctr" defTabSz="914400" rtl="0" eaLnBrk="1" latinLnBrk="0" hangingPunct="1">
              <a:lnSpc>
                <a:spcPct val="90000"/>
              </a:lnSpc>
              <a:spcBef>
                <a:spcPct val="0"/>
              </a:spcBef>
              <a:buNone/>
            </a:pPr>
            <a:r>
              <a:rPr lang="en-US" dirty="0"/>
              <a:t>Model Architecture</a:t>
            </a:r>
          </a:p>
        </p:txBody>
      </p:sp>
      <p:pic>
        <p:nvPicPr>
          <p:cNvPr id="5" name="Content Placeholder 4">
            <a:extLst>
              <a:ext uri="{FF2B5EF4-FFF2-40B4-BE49-F238E27FC236}">
                <a16:creationId xmlns:a16="http://schemas.microsoft.com/office/drawing/2014/main" id="{7DDE5DAB-BF90-9F40-AF6F-5676457D8484}"/>
              </a:ext>
            </a:extLst>
          </p:cNvPr>
          <p:cNvPicPr>
            <a:picLocks noGrp="1" noChangeAspect="1"/>
          </p:cNvPicPr>
          <p:nvPr>
            <p:ph idx="1"/>
          </p:nvPr>
        </p:nvPicPr>
        <p:blipFill>
          <a:blip r:embed="rId2"/>
          <a:stretch>
            <a:fillRect/>
          </a:stretch>
        </p:blipFill>
        <p:spPr>
          <a:xfrm>
            <a:off x="1066800" y="1393825"/>
            <a:ext cx="7854284" cy="3482975"/>
          </a:xfrm>
        </p:spPr>
      </p:pic>
      <p:sp>
        <p:nvSpPr>
          <p:cNvPr id="6" name="TextBox 5">
            <a:extLst>
              <a:ext uri="{FF2B5EF4-FFF2-40B4-BE49-F238E27FC236}">
                <a16:creationId xmlns:a16="http://schemas.microsoft.com/office/drawing/2014/main" id="{060B6E2A-39FB-404C-B454-F731C32411FB}"/>
              </a:ext>
            </a:extLst>
          </p:cNvPr>
          <p:cNvSpPr txBox="1"/>
          <p:nvPr/>
        </p:nvSpPr>
        <p:spPr>
          <a:xfrm>
            <a:off x="1530310" y="4876800"/>
            <a:ext cx="6124615" cy="1200329"/>
          </a:xfrm>
          <a:prstGeom prst="rect">
            <a:avLst/>
          </a:prstGeom>
          <a:noFill/>
        </p:spPr>
        <p:txBody>
          <a:bodyPr wrap="square" rtlCol="0">
            <a:spAutoFit/>
          </a:bodyPr>
          <a:lstStyle/>
          <a:p>
            <a:r>
              <a:rPr lang="en-US" dirty="0"/>
              <a:t>Variational autoencoder architecture  with variations</a:t>
            </a:r>
          </a:p>
          <a:p>
            <a:endParaRPr lang="he-IL" dirty="0"/>
          </a:p>
          <a:p>
            <a:endParaRPr lang="en-US" dirty="0"/>
          </a:p>
          <a:p>
            <a:endParaRPr lang="en-US" dirty="0"/>
          </a:p>
        </p:txBody>
      </p:sp>
      <p:sp>
        <p:nvSpPr>
          <p:cNvPr id="3" name="Rectangle 2">
            <a:extLst>
              <a:ext uri="{FF2B5EF4-FFF2-40B4-BE49-F238E27FC236}">
                <a16:creationId xmlns:a16="http://schemas.microsoft.com/office/drawing/2014/main" id="{7C7EA9DE-F853-C64F-8B3A-A6788F85282C}"/>
              </a:ext>
            </a:extLst>
          </p:cNvPr>
          <p:cNvSpPr/>
          <p:nvPr/>
        </p:nvSpPr>
        <p:spPr>
          <a:xfrm>
            <a:off x="977034" y="5271395"/>
            <a:ext cx="6096000" cy="1200329"/>
          </a:xfrm>
          <a:prstGeom prst="rect">
            <a:avLst/>
          </a:prstGeom>
        </p:spPr>
        <p:txBody>
          <a:bodyPr>
            <a:spAutoFit/>
          </a:bodyPr>
          <a:lstStyle/>
          <a:p>
            <a:r>
              <a:rPr lang="en-US" dirty="0"/>
              <a:t>The DC-IGN model is composed of multiple layers of convolution and de-convolution operators and is trained using the stochastic gradient variational Bayes algorithm</a:t>
            </a:r>
            <a:endParaRPr lang="he-IL" dirty="0"/>
          </a:p>
        </p:txBody>
      </p:sp>
      <p:sp>
        <p:nvSpPr>
          <p:cNvPr id="4" name="Rectangle 3">
            <a:extLst>
              <a:ext uri="{FF2B5EF4-FFF2-40B4-BE49-F238E27FC236}">
                <a16:creationId xmlns:a16="http://schemas.microsoft.com/office/drawing/2014/main" id="{B3A1C2CE-AFCA-0B4A-AE9F-7CAF236800C9}"/>
              </a:ext>
            </a:extLst>
          </p:cNvPr>
          <p:cNvSpPr/>
          <p:nvPr/>
        </p:nvSpPr>
        <p:spPr>
          <a:xfrm>
            <a:off x="1711570" y="1193317"/>
            <a:ext cx="2485292" cy="923330"/>
          </a:xfrm>
          <a:prstGeom prst="rect">
            <a:avLst/>
          </a:prstGeom>
          <a:solidFill>
            <a:schemeClr val="tx1"/>
          </a:solidFill>
        </p:spPr>
        <p:txBody>
          <a:bodyPr wrap="square">
            <a:spAutoFit/>
          </a:bodyPr>
          <a:lstStyle/>
          <a:p>
            <a:r>
              <a:rPr lang="en-US" dirty="0">
                <a:solidFill>
                  <a:schemeClr val="accent2">
                    <a:lumMod val="75000"/>
                  </a:schemeClr>
                </a:solidFill>
              </a:rPr>
              <a:t>captures distribution over distribution over </a:t>
            </a:r>
            <a:r>
              <a:rPr lang="en-US" i="1" dirty="0">
                <a:solidFill>
                  <a:schemeClr val="accent2">
                    <a:lumMod val="75000"/>
                  </a:schemeClr>
                </a:solidFill>
              </a:rPr>
              <a:t>graphics codes </a:t>
            </a:r>
            <a:endParaRPr lang="en-US" dirty="0">
              <a:solidFill>
                <a:schemeClr val="accent2">
                  <a:lumMod val="75000"/>
                </a:schemeClr>
              </a:solidFill>
            </a:endParaRPr>
          </a:p>
        </p:txBody>
      </p:sp>
    </p:spTree>
    <p:extLst>
      <p:ext uri="{BB962C8B-B14F-4D97-AF65-F5344CB8AC3E}">
        <p14:creationId xmlns:p14="http://schemas.microsoft.com/office/powerpoint/2010/main" val="12833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944E-D5FA-F746-A105-5E966DBB87DA}"/>
              </a:ext>
            </a:extLst>
          </p:cNvPr>
          <p:cNvSpPr>
            <a:spLocks noGrp="1"/>
          </p:cNvSpPr>
          <p:nvPr>
            <p:ph type="title"/>
          </p:nvPr>
        </p:nvSpPr>
        <p:spPr>
          <a:xfrm>
            <a:off x="1066800" y="144883"/>
            <a:ext cx="10058400" cy="1371600"/>
          </a:xfrm>
        </p:spPr>
        <p:txBody>
          <a:bodyPr/>
          <a:lstStyle/>
          <a:p>
            <a:pPr defTabSz="914400" rtl="0" eaLnBrk="1" latinLnBrk="0" hangingPunct="1">
              <a:lnSpc>
                <a:spcPct val="90000"/>
              </a:lnSpc>
              <a:spcBef>
                <a:spcPct val="0"/>
              </a:spcBef>
              <a:buNone/>
            </a:pPr>
            <a:r>
              <a:rPr lang="en-US" dirty="0"/>
              <a:t>Encoder</a:t>
            </a:r>
          </a:p>
        </p:txBody>
      </p:sp>
      <p:pic>
        <p:nvPicPr>
          <p:cNvPr id="5" name="Content Placeholder 4">
            <a:extLst>
              <a:ext uri="{FF2B5EF4-FFF2-40B4-BE49-F238E27FC236}">
                <a16:creationId xmlns:a16="http://schemas.microsoft.com/office/drawing/2014/main" id="{7DDE5DAB-BF90-9F40-AF6F-5676457D8484}"/>
              </a:ext>
            </a:extLst>
          </p:cNvPr>
          <p:cNvPicPr>
            <a:picLocks noGrp="1" noChangeAspect="1"/>
          </p:cNvPicPr>
          <p:nvPr>
            <p:ph idx="1"/>
          </p:nvPr>
        </p:nvPicPr>
        <p:blipFill rotWithShape="1">
          <a:blip r:embed="rId3"/>
          <a:srcRect l="-1" r="45913"/>
          <a:stretch/>
        </p:blipFill>
        <p:spPr>
          <a:xfrm>
            <a:off x="1340416" y="2169485"/>
            <a:ext cx="4703831" cy="2426266"/>
          </a:xfrm>
        </p:spPr>
      </p:pic>
      <p:sp>
        <p:nvSpPr>
          <p:cNvPr id="6" name="TextBox 5">
            <a:extLst>
              <a:ext uri="{FF2B5EF4-FFF2-40B4-BE49-F238E27FC236}">
                <a16:creationId xmlns:a16="http://schemas.microsoft.com/office/drawing/2014/main" id="{060B6E2A-39FB-404C-B454-F731C32411FB}"/>
              </a:ext>
            </a:extLst>
          </p:cNvPr>
          <p:cNvSpPr txBox="1"/>
          <p:nvPr/>
        </p:nvSpPr>
        <p:spPr>
          <a:xfrm>
            <a:off x="5850151" y="1108665"/>
            <a:ext cx="2308197" cy="923330"/>
          </a:xfrm>
          <a:prstGeom prst="rect">
            <a:avLst/>
          </a:prstGeom>
          <a:noFill/>
        </p:spPr>
        <p:txBody>
          <a:bodyPr wrap="square" rtlCol="0">
            <a:spAutoFit/>
          </a:bodyPr>
          <a:lstStyle/>
          <a:p>
            <a:r>
              <a:rPr lang="en-US" dirty="0"/>
              <a:t>Q is chosen to be a multivariate normal distribution. </a:t>
            </a:r>
          </a:p>
        </p:txBody>
      </p:sp>
      <p:sp>
        <p:nvSpPr>
          <p:cNvPr id="4" name="Rounded Rectangle 3">
            <a:extLst>
              <a:ext uri="{FF2B5EF4-FFF2-40B4-BE49-F238E27FC236}">
                <a16:creationId xmlns:a16="http://schemas.microsoft.com/office/drawing/2014/main" id="{6079FDDE-F7BB-3B46-ACE5-E03E89EF7D21}"/>
              </a:ext>
            </a:extLst>
          </p:cNvPr>
          <p:cNvSpPr/>
          <p:nvPr/>
        </p:nvSpPr>
        <p:spPr>
          <a:xfrm>
            <a:off x="1448037" y="1166969"/>
            <a:ext cx="520861" cy="567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ounded Rectangle 6">
            <a:extLst>
              <a:ext uri="{FF2B5EF4-FFF2-40B4-BE49-F238E27FC236}">
                <a16:creationId xmlns:a16="http://schemas.microsoft.com/office/drawing/2014/main" id="{9F40D62C-8283-9F45-923E-74771CE4B12A}"/>
              </a:ext>
            </a:extLst>
          </p:cNvPr>
          <p:cNvSpPr/>
          <p:nvPr/>
        </p:nvSpPr>
        <p:spPr>
          <a:xfrm>
            <a:off x="4297334" y="1167871"/>
            <a:ext cx="1282861" cy="567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r>
              <a:rPr lang="en-US" dirty="0" err="1"/>
              <a:t>z</a:t>
            </a:r>
            <a:r>
              <a:rPr lang="en-US" baseline="-25000" dirty="0" err="1"/>
              <a:t>i</a:t>
            </a:r>
            <a:r>
              <a:rPr lang="en-US" dirty="0" err="1"/>
              <a:t>|y</a:t>
            </a:r>
            <a:r>
              <a:rPr lang="en-US" baseline="-25000" dirty="0" err="1"/>
              <a:t>e</a:t>
            </a:r>
            <a:r>
              <a:rPr lang="en-US" dirty="0"/>
              <a:t>)</a:t>
            </a:r>
          </a:p>
        </p:txBody>
      </p:sp>
      <p:cxnSp>
        <p:nvCxnSpPr>
          <p:cNvPr id="9" name="Straight Arrow Connector 8">
            <a:extLst>
              <a:ext uri="{FF2B5EF4-FFF2-40B4-BE49-F238E27FC236}">
                <a16:creationId xmlns:a16="http://schemas.microsoft.com/office/drawing/2014/main" id="{0942AA56-B160-4549-AD1F-289B3A816E28}"/>
              </a:ext>
            </a:extLst>
          </p:cNvPr>
          <p:cNvCxnSpPr>
            <a:stCxn id="4" idx="3"/>
            <a:endCxn id="7" idx="1"/>
          </p:cNvCxnSpPr>
          <p:nvPr/>
        </p:nvCxnSpPr>
        <p:spPr>
          <a:xfrm>
            <a:off x="1968898" y="1450549"/>
            <a:ext cx="2328436" cy="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2330920-C682-E348-8530-1BFD5583C3E6}"/>
              </a:ext>
            </a:extLst>
          </p:cNvPr>
          <p:cNvSpPr/>
          <p:nvPr/>
        </p:nvSpPr>
        <p:spPr>
          <a:xfrm>
            <a:off x="1340417" y="1800153"/>
            <a:ext cx="736099" cy="369332"/>
          </a:xfrm>
          <a:prstGeom prst="rect">
            <a:avLst/>
          </a:prstGeom>
        </p:spPr>
        <p:txBody>
          <a:bodyPr wrap="none">
            <a:spAutoFit/>
          </a:bodyPr>
          <a:lstStyle/>
          <a:p>
            <a:r>
              <a:rPr lang="en-US" dirty="0"/>
              <a:t>data</a:t>
            </a:r>
          </a:p>
        </p:txBody>
      </p:sp>
      <p:sp>
        <p:nvSpPr>
          <p:cNvPr id="11" name="Rectangle 10">
            <a:extLst>
              <a:ext uri="{FF2B5EF4-FFF2-40B4-BE49-F238E27FC236}">
                <a16:creationId xmlns:a16="http://schemas.microsoft.com/office/drawing/2014/main" id="{355EB250-CE6A-5C4F-B6C7-5561EF3592CB}"/>
              </a:ext>
            </a:extLst>
          </p:cNvPr>
          <p:cNvSpPr/>
          <p:nvPr/>
        </p:nvSpPr>
        <p:spPr>
          <a:xfrm>
            <a:off x="7004249" y="2366955"/>
            <a:ext cx="3404260" cy="2031325"/>
          </a:xfrm>
          <a:prstGeom prst="rect">
            <a:avLst/>
          </a:prstGeom>
        </p:spPr>
        <p:txBody>
          <a:bodyPr wrap="square">
            <a:spAutoFit/>
          </a:bodyPr>
          <a:lstStyle/>
          <a:p>
            <a:r>
              <a:rPr lang="en-US" dirty="0"/>
              <a:t>captures distribution over distribution over </a:t>
            </a:r>
            <a:r>
              <a:rPr lang="en-US" i="1" dirty="0"/>
              <a:t>graphics codes </a:t>
            </a:r>
            <a:r>
              <a:rPr lang="en-US" dirty="0"/>
              <a:t>Z - disentangled representation containing a factored set of latent variables </a:t>
            </a:r>
            <a:r>
              <a:rPr lang="en-US" dirty="0" err="1"/>
              <a:t>z</a:t>
            </a:r>
            <a:r>
              <a:rPr lang="en-US" baseline="-25000" dirty="0" err="1"/>
              <a:t>i</a:t>
            </a:r>
            <a:r>
              <a:rPr lang="en-US" dirty="0" err="1"/>
              <a:t>∈Z</a:t>
            </a:r>
            <a:r>
              <a:rPr lang="en-US" dirty="0"/>
              <a:t> such as pose, light and shape. </a:t>
            </a:r>
          </a:p>
        </p:txBody>
      </p:sp>
      <p:cxnSp>
        <p:nvCxnSpPr>
          <p:cNvPr id="13" name="Straight Arrow Connector 12">
            <a:extLst>
              <a:ext uri="{FF2B5EF4-FFF2-40B4-BE49-F238E27FC236}">
                <a16:creationId xmlns:a16="http://schemas.microsoft.com/office/drawing/2014/main" id="{C3C0EABA-9638-DC49-AC23-B790798F5C3C}"/>
              </a:ext>
            </a:extLst>
          </p:cNvPr>
          <p:cNvCxnSpPr>
            <a:stCxn id="5" idx="3"/>
            <a:endCxn id="11" idx="1"/>
          </p:cNvCxnSpPr>
          <p:nvPr/>
        </p:nvCxnSpPr>
        <p:spPr>
          <a:xfrm>
            <a:off x="6044247" y="3382618"/>
            <a:ext cx="960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1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871B-A49A-9B49-BF5B-71F068F75346}"/>
              </a:ext>
            </a:extLst>
          </p:cNvPr>
          <p:cNvSpPr>
            <a:spLocks noGrp="1"/>
          </p:cNvSpPr>
          <p:nvPr>
            <p:ph type="title"/>
          </p:nvPr>
        </p:nvSpPr>
        <p:spPr>
          <a:xfrm>
            <a:off x="1043354" y="586153"/>
            <a:ext cx="10058400" cy="976840"/>
          </a:xfrm>
        </p:spPr>
        <p:txBody>
          <a:bodyPr anchor="ctr">
            <a:normAutofit fontScale="90000"/>
          </a:bodyPr>
          <a:lstStyle/>
          <a:p>
            <a:r>
              <a:rPr lang="en-US" dirty="0"/>
              <a:t>graphics codes z - latent variables</a:t>
            </a:r>
            <a:br>
              <a:rPr lang="en-US" dirty="0"/>
            </a:br>
            <a:endParaRPr lang="en-US" dirty="0"/>
          </a:p>
        </p:txBody>
      </p:sp>
      <p:grpSp>
        <p:nvGrpSpPr>
          <p:cNvPr id="4" name="Group 3">
            <a:extLst>
              <a:ext uri="{FF2B5EF4-FFF2-40B4-BE49-F238E27FC236}">
                <a16:creationId xmlns:a16="http://schemas.microsoft.com/office/drawing/2014/main" id="{BCEE207E-7E88-5F4F-9617-1AE0AF1CC1B1}"/>
              </a:ext>
            </a:extLst>
          </p:cNvPr>
          <p:cNvGrpSpPr/>
          <p:nvPr/>
        </p:nvGrpSpPr>
        <p:grpSpPr>
          <a:xfrm>
            <a:off x="1318585" y="1400877"/>
            <a:ext cx="8257223" cy="2773308"/>
            <a:chOff x="822960" y="2340744"/>
            <a:chExt cx="7030815" cy="2073297"/>
          </a:xfrm>
        </p:grpSpPr>
        <p:grpSp>
          <p:nvGrpSpPr>
            <p:cNvPr id="5" name="Group 4">
              <a:extLst>
                <a:ext uri="{FF2B5EF4-FFF2-40B4-BE49-F238E27FC236}">
                  <a16:creationId xmlns:a16="http://schemas.microsoft.com/office/drawing/2014/main" id="{59736341-934E-B54F-BB43-245C503BFA68}"/>
                </a:ext>
              </a:extLst>
            </p:cNvPr>
            <p:cNvGrpSpPr/>
            <p:nvPr/>
          </p:nvGrpSpPr>
          <p:grpSpPr>
            <a:xfrm>
              <a:off x="822960" y="2340744"/>
              <a:ext cx="7030815" cy="2073297"/>
              <a:chOff x="559993" y="2171044"/>
              <a:chExt cx="7030815" cy="2073297"/>
            </a:xfrm>
          </p:grpSpPr>
          <p:pic>
            <p:nvPicPr>
              <p:cNvPr id="8" name="Picture 7">
                <a:extLst>
                  <a:ext uri="{FF2B5EF4-FFF2-40B4-BE49-F238E27FC236}">
                    <a16:creationId xmlns:a16="http://schemas.microsoft.com/office/drawing/2014/main" id="{211F8633-4C42-C748-AD4C-9F4801019BF6}"/>
                  </a:ext>
                </a:extLst>
              </p:cNvPr>
              <p:cNvPicPr>
                <a:picLocks noChangeAspect="1"/>
              </p:cNvPicPr>
              <p:nvPr/>
            </p:nvPicPr>
            <p:blipFill>
              <a:blip r:embed="rId3"/>
              <a:stretch>
                <a:fillRect/>
              </a:stretch>
            </p:blipFill>
            <p:spPr>
              <a:xfrm>
                <a:off x="1598911" y="2171044"/>
                <a:ext cx="5991897" cy="1054009"/>
              </a:xfrm>
              <a:prstGeom prst="rect">
                <a:avLst/>
              </a:prstGeom>
            </p:spPr>
          </p:pic>
          <p:cxnSp>
            <p:nvCxnSpPr>
              <p:cNvPr id="9" name="Straight Arrow Connector 8">
                <a:extLst>
                  <a:ext uri="{FF2B5EF4-FFF2-40B4-BE49-F238E27FC236}">
                    <a16:creationId xmlns:a16="http://schemas.microsoft.com/office/drawing/2014/main" id="{0773C446-ED6C-864B-8CC6-D679365118BD}"/>
                  </a:ext>
                </a:extLst>
              </p:cNvPr>
              <p:cNvCxnSpPr>
                <a:cxnSpLocks/>
              </p:cNvCxnSpPr>
              <p:nvPr/>
            </p:nvCxnSpPr>
            <p:spPr>
              <a:xfrm flipV="1">
                <a:off x="1863525" y="3172485"/>
                <a:ext cx="568177" cy="50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9034ED-9552-6344-B798-421DF219BE59}"/>
                  </a:ext>
                </a:extLst>
              </p:cNvPr>
              <p:cNvCxnSpPr>
                <a:cxnSpLocks/>
              </p:cNvCxnSpPr>
              <p:nvPr/>
            </p:nvCxnSpPr>
            <p:spPr>
              <a:xfrm flipH="1" flipV="1">
                <a:off x="3019664" y="3175274"/>
                <a:ext cx="216504" cy="79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373DBB-B7AD-B74E-AFFF-7E8A6774E212}"/>
                  </a:ext>
                </a:extLst>
              </p:cNvPr>
              <p:cNvSpPr txBox="1"/>
              <p:nvPr/>
            </p:nvSpPr>
            <p:spPr>
              <a:xfrm>
                <a:off x="559993" y="3578786"/>
                <a:ext cx="2192329" cy="276109"/>
              </a:xfrm>
              <a:prstGeom prst="rect">
                <a:avLst/>
              </a:prstGeom>
              <a:noFill/>
            </p:spPr>
            <p:txBody>
              <a:bodyPr wrap="none" rtlCol="0">
                <a:spAutoFit/>
              </a:bodyPr>
              <a:lstStyle/>
              <a:p>
                <a:r>
                  <a:rPr lang="en-US" dirty="0">
                    <a:cs typeface="Arial" panose="020B0604020202020204" pitchFamily="34" charset="0"/>
                  </a:rPr>
                  <a:t>rotation of the object</a:t>
                </a:r>
              </a:p>
            </p:txBody>
          </p:sp>
          <p:sp>
            <p:nvSpPr>
              <p:cNvPr id="12" name="TextBox 11">
                <a:extLst>
                  <a:ext uri="{FF2B5EF4-FFF2-40B4-BE49-F238E27FC236}">
                    <a16:creationId xmlns:a16="http://schemas.microsoft.com/office/drawing/2014/main" id="{C9B7F18B-AEEB-EE4E-9DCC-57A852117E4D}"/>
                  </a:ext>
                </a:extLst>
              </p:cNvPr>
              <p:cNvSpPr txBox="1"/>
              <p:nvPr/>
            </p:nvSpPr>
            <p:spPr>
              <a:xfrm>
                <a:off x="1454339" y="3968232"/>
                <a:ext cx="5002690" cy="276109"/>
              </a:xfrm>
              <a:prstGeom prst="rect">
                <a:avLst/>
              </a:prstGeom>
              <a:noFill/>
            </p:spPr>
            <p:txBody>
              <a:bodyPr wrap="none" rtlCol="0">
                <a:spAutoFit/>
              </a:bodyPr>
              <a:lstStyle/>
              <a:p>
                <a:r>
                  <a:rPr lang="en-US" dirty="0">
                    <a:cs typeface="Arial" panose="020B0604020202020204" pitchFamily="34" charset="0"/>
                  </a:rPr>
                  <a:t>elevation of the object with respect to the camera</a:t>
                </a:r>
              </a:p>
            </p:txBody>
          </p:sp>
          <p:cxnSp>
            <p:nvCxnSpPr>
              <p:cNvPr id="13" name="Straight Arrow Connector 12">
                <a:extLst>
                  <a:ext uri="{FF2B5EF4-FFF2-40B4-BE49-F238E27FC236}">
                    <a16:creationId xmlns:a16="http://schemas.microsoft.com/office/drawing/2014/main" id="{18C758EB-56AD-1F42-8DA4-C0F270DFE0AC}"/>
                  </a:ext>
                </a:extLst>
              </p:cNvPr>
              <p:cNvCxnSpPr>
                <a:cxnSpLocks/>
              </p:cNvCxnSpPr>
              <p:nvPr/>
            </p:nvCxnSpPr>
            <p:spPr>
              <a:xfrm flipH="1" flipV="1">
                <a:off x="3584509" y="3180558"/>
                <a:ext cx="740336" cy="46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74D5F0-D8F5-4940-BF0C-429847B7FB6B}"/>
                  </a:ext>
                </a:extLst>
              </p:cNvPr>
              <p:cNvSpPr txBox="1"/>
              <p:nvPr/>
            </p:nvSpPr>
            <p:spPr>
              <a:xfrm>
                <a:off x="4138507" y="3578786"/>
                <a:ext cx="2824285" cy="276109"/>
              </a:xfrm>
              <a:prstGeom prst="rect">
                <a:avLst/>
              </a:prstGeom>
              <a:noFill/>
            </p:spPr>
            <p:txBody>
              <a:bodyPr wrap="none" rtlCol="0">
                <a:spAutoFit/>
              </a:bodyPr>
              <a:lstStyle/>
              <a:p>
                <a:r>
                  <a:rPr lang="en-US" dirty="0">
                    <a:cs typeface="Arial" panose="020B0604020202020204" pitchFamily="34" charset="0"/>
                  </a:rPr>
                  <a:t>variations of the light source</a:t>
                </a:r>
              </a:p>
            </p:txBody>
          </p:sp>
        </p:grpSp>
        <p:sp>
          <p:nvSpPr>
            <p:cNvPr id="6" name="Oval 5">
              <a:extLst>
                <a:ext uri="{FF2B5EF4-FFF2-40B4-BE49-F238E27FC236}">
                  <a16:creationId xmlns:a16="http://schemas.microsoft.com/office/drawing/2014/main" id="{26ABB713-C63C-ED4D-9C82-ECAEEC9D8E96}"/>
                </a:ext>
              </a:extLst>
            </p:cNvPr>
            <p:cNvSpPr/>
            <p:nvPr/>
          </p:nvSpPr>
          <p:spPr>
            <a:xfrm>
              <a:off x="2585273" y="3038942"/>
              <a:ext cx="1371600" cy="40957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854D41F9-AF09-5D46-91C5-2FF9DA98C028}"/>
              </a:ext>
            </a:extLst>
          </p:cNvPr>
          <p:cNvSpPr/>
          <p:nvPr/>
        </p:nvSpPr>
        <p:spPr>
          <a:xfrm>
            <a:off x="1043354" y="4980291"/>
            <a:ext cx="10277010" cy="400110"/>
          </a:xfrm>
          <a:prstGeom prst="rect">
            <a:avLst/>
          </a:prstGeom>
        </p:spPr>
        <p:txBody>
          <a:bodyPr wrap="square">
            <a:spAutoFit/>
          </a:bodyPr>
          <a:lstStyle/>
          <a:p>
            <a:pPr algn="ctr"/>
            <a:r>
              <a:rPr lang="en-US" sz="2000" dirty="0">
                <a:solidFill>
                  <a:schemeClr val="accent2"/>
                </a:solidFill>
              </a:rPr>
              <a:t>disentangled representation containing a factored set of latent variables </a:t>
            </a:r>
            <a:r>
              <a:rPr lang="en-US" sz="2000" dirty="0" err="1">
                <a:solidFill>
                  <a:schemeClr val="accent2"/>
                </a:solidFill>
              </a:rPr>
              <a:t>z</a:t>
            </a:r>
            <a:r>
              <a:rPr lang="en-US" sz="2000" baseline="-25000" dirty="0" err="1">
                <a:solidFill>
                  <a:schemeClr val="accent2"/>
                </a:solidFill>
              </a:rPr>
              <a:t>i</a:t>
            </a:r>
            <a:r>
              <a:rPr lang="en-US" sz="2000" dirty="0" err="1">
                <a:solidFill>
                  <a:schemeClr val="accent2"/>
                </a:solidFill>
              </a:rPr>
              <a:t>∈Z</a:t>
            </a:r>
            <a:endParaRPr lang="en-US" sz="2000" dirty="0">
              <a:solidFill>
                <a:schemeClr val="accent2"/>
              </a:solidFill>
            </a:endParaRPr>
          </a:p>
        </p:txBody>
      </p:sp>
    </p:spTree>
    <p:extLst>
      <p:ext uri="{BB962C8B-B14F-4D97-AF65-F5344CB8AC3E}">
        <p14:creationId xmlns:p14="http://schemas.microsoft.com/office/powerpoint/2010/main" val="116960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1A42-CF5E-7E48-A446-C9C2A98CCC2B}"/>
              </a:ext>
            </a:extLst>
          </p:cNvPr>
          <p:cNvSpPr>
            <a:spLocks noGrp="1"/>
          </p:cNvSpPr>
          <p:nvPr>
            <p:ph type="title"/>
          </p:nvPr>
        </p:nvSpPr>
        <p:spPr/>
        <p:txBody>
          <a:bodyPr>
            <a:normAutofit fontScale="90000"/>
          </a:bodyPr>
          <a:lstStyle/>
          <a:p>
            <a:pPr rtl="1"/>
            <a:r>
              <a:rPr lang="en-US" dirty="0" err="1"/>
              <a:t>Latents</a:t>
            </a:r>
            <a:r>
              <a:rPr lang="en-US" dirty="0"/>
              <a:t> Z - capturing distribution over distribution over graphics codes Z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1F9DA5-9B20-E140-9921-360BC66FE7C8}"/>
                  </a:ext>
                </a:extLst>
              </p:cNvPr>
              <p:cNvSpPr>
                <a:spLocks noGrp="1"/>
              </p:cNvSpPr>
              <p:nvPr>
                <p:ph idx="1"/>
              </p:nvPr>
            </p:nvSpPr>
            <p:spPr/>
            <p:txBody>
              <a:bodyPr>
                <a:normAutofit/>
              </a:bodyPr>
              <a:lstStyle/>
              <a:p>
                <a:pPr algn="l"/>
                <a:r>
                  <a:rPr lang="en-US" sz="2400" dirty="0"/>
                  <a:t>Encoder output:</a:t>
                </a:r>
                <a:r>
                  <a:rPr lang="he-IL" sz="240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r>
                      <a:rPr lang="en-US" sz="2400" b="0" i="1" smtClean="0">
                        <a:latin typeface="Cambria Math" panose="02040503050406030204" pitchFamily="18" charset="0"/>
                      </a:rPr>
                      <m:t>𝑒𝑛𝑐𝑜𝑑𝑒𝑟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oMath>
                </a14:m>
                <a:endParaRPr lang="en-US" sz="2400" dirty="0"/>
              </a:p>
              <a:p>
                <a:r>
                  <a:rPr lang="en-US" sz="2400" dirty="0"/>
                  <a:t> Model parameter: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𝑒</m:t>
                        </m:r>
                      </m:sub>
                    </m:sSub>
                  </m:oMath>
                </a14:m>
                <a:endParaRPr lang="en-US" sz="2400" dirty="0"/>
              </a:p>
              <a:p>
                <a:r>
                  <a:rPr lang="en-US" sz="2400" dirty="0"/>
                  <a:t> Distribution parameters: </a:t>
                </a:r>
                <a14:m>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Σ</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e>
                    </m:d>
                  </m:oMath>
                </a14:m>
                <a:endParaRPr 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𝑒</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𝑒</m:t>
                          </m:r>
                        </m:sub>
                      </m:sSub>
                    </m:oMath>
                  </m:oMathPara>
                </a14:m>
                <a:endParaRPr 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Σ</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𝑑𝑖𝑎𝑔</m:t>
                      </m:r>
                      <m:d>
                        <m:dPr>
                          <m:ctrlPr>
                            <a:rPr lang="en-US" sz="2400" b="0" i="1" smtClean="0">
                              <a:latin typeface="Cambria Math" panose="02040503050406030204" pitchFamily="18" charset="0"/>
                              <a:ea typeface="Cambria Math" panose="02040503050406030204" pitchFamily="18" charset="0"/>
                            </a:rPr>
                          </m:ctrlPr>
                        </m:dPr>
                        <m:e>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exp</m:t>
                              </m:r>
                            </m:fName>
                            <m:e>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𝑒</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𝑒</m:t>
                                      </m:r>
                                    </m:sub>
                                  </m:sSub>
                                </m:e>
                              </m:d>
                            </m:e>
                          </m:func>
                        </m:e>
                      </m:d>
                      <m:r>
                        <a:rPr lang="en-US" sz="2400" b="0" i="1" smtClean="0">
                          <a:latin typeface="Cambria Math" panose="02040503050406030204" pitchFamily="18" charset="0"/>
                          <a:ea typeface="Cambria Math" panose="02040503050406030204" pitchFamily="18" charset="0"/>
                        </a:rPr>
                        <m:t> </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i="1">
                              <a:latin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Σ</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𝑖</m:t>
                                  </m:r>
                                </m:sub>
                              </m:sSub>
                            </m:sub>
                          </m:sSub>
                        </m:e>
                      </m:d>
                    </m:oMath>
                  </m:oMathPara>
                </a14:m>
                <a:endParaRPr lang="en-US" sz="2400" dirty="0"/>
              </a:p>
              <a:p>
                <a:r>
                  <a:rPr lang="en-US" sz="2400" dirty="0"/>
                  <a:t>We use back-propagated using stochastic gradient descent </a:t>
                </a:r>
              </a:p>
              <a:p>
                <a:r>
                  <a:rPr lang="en-US" sz="2400" u="sng" dirty="0"/>
                  <a:t>variational objective function</a:t>
                </a:r>
                <a:r>
                  <a:rPr lang="en-US" sz="2400" dirty="0"/>
                  <a:t>: −log(P(</a:t>
                </a:r>
                <a:r>
                  <a:rPr lang="en-US" sz="2400" dirty="0" err="1"/>
                  <a:t>x|z</a:t>
                </a:r>
                <a:r>
                  <a:rPr lang="en-US" sz="2400" baseline="-25000" dirty="0" err="1"/>
                  <a:t>i</a:t>
                </a:r>
                <a:r>
                  <a:rPr lang="en-US" sz="2400" dirty="0"/>
                  <a:t>)) + KL(Q(</a:t>
                </a:r>
                <a:r>
                  <a:rPr lang="en-US" sz="2400" dirty="0" err="1"/>
                  <a:t>z</a:t>
                </a:r>
                <a:r>
                  <a:rPr lang="en-US" sz="2400" baseline="-25000" dirty="0" err="1"/>
                  <a:t>i</a:t>
                </a:r>
                <a:r>
                  <a:rPr lang="en-US" sz="2400" baseline="-25000" dirty="0"/>
                  <a:t> </a:t>
                </a:r>
                <a:r>
                  <a:rPr lang="en-US" sz="2400" dirty="0"/>
                  <a:t>|x)</a:t>
                </a:r>
                <a:r>
                  <a:rPr lang="he-IL" sz="2400" dirty="0"/>
                  <a:t>||</a:t>
                </a:r>
                <a:r>
                  <a:rPr lang="en-US" sz="2400" dirty="0"/>
                  <a:t>P(</a:t>
                </a:r>
                <a:r>
                  <a:rPr lang="en-US" sz="2400" dirty="0" err="1"/>
                  <a:t>z</a:t>
                </a:r>
                <a:r>
                  <a:rPr lang="en-US" sz="2400" baseline="-25000" dirty="0" err="1"/>
                  <a:t>i</a:t>
                </a:r>
                <a:r>
                  <a:rPr lang="en-US" sz="2400" dirty="0"/>
                  <a:t>)) </a:t>
                </a:r>
                <a14:m>
                  <m:oMath xmlns:m="http://schemas.openxmlformats.org/officeDocument/2006/math">
                    <m:r>
                      <a:rPr lang="en-US" sz="2400" i="1" dirty="0">
                        <a:latin typeface="Cambria Math" panose="02040503050406030204" pitchFamily="18" charset="0"/>
                      </a:rPr>
                      <m:t>∀</m:t>
                    </m:r>
                  </m:oMath>
                </a14:m>
                <a:r>
                  <a:rPr lang="en-US" sz="2400" dirty="0"/>
                  <a:t> </a:t>
                </a:r>
                <a:r>
                  <a:rPr lang="en-US" sz="2400" dirty="0" err="1"/>
                  <a:t>z</a:t>
                </a:r>
                <a:r>
                  <a:rPr lang="en-US" sz="2400" baseline="-25000" dirty="0" err="1"/>
                  <a:t>i</a:t>
                </a:r>
                <a:endParaRPr lang="he-IL" sz="2400" baseline="-250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B31F9DA5-9B20-E140-9921-360BC66FE7C8}"/>
                  </a:ext>
                </a:extLst>
              </p:cNvPr>
              <p:cNvSpPr>
                <a:spLocks noGrp="1" noRot="1" noChangeAspect="1" noMove="1" noResize="1" noEditPoints="1" noAdjustHandles="1" noChangeArrowheads="1" noChangeShapeType="1" noTextEdit="1"/>
              </p:cNvSpPr>
              <p:nvPr>
                <p:ph idx="1"/>
              </p:nvPr>
            </p:nvSpPr>
            <p:spPr>
              <a:blipFill>
                <a:blip r:embed="rId3"/>
                <a:stretch>
                  <a:fillRect l="-884" t="-1290" r="-379"/>
                </a:stretch>
              </a:blipFill>
            </p:spPr>
            <p:txBody>
              <a:bodyPr/>
              <a:lstStyle/>
              <a:p>
                <a:r>
                  <a:rPr lang="en-US">
                    <a:noFill/>
                  </a:rPr>
                  <a:t> </a:t>
                </a:r>
              </a:p>
            </p:txBody>
          </p:sp>
        </mc:Fallback>
      </mc:AlternateContent>
    </p:spTree>
    <p:extLst>
      <p:ext uri="{BB962C8B-B14F-4D97-AF65-F5344CB8AC3E}">
        <p14:creationId xmlns:p14="http://schemas.microsoft.com/office/powerpoint/2010/main" val="38272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A1CD-692B-C34F-BEF0-A7B3613C2673}"/>
              </a:ext>
            </a:extLst>
          </p:cNvPr>
          <p:cNvSpPr>
            <a:spLocks noGrp="1"/>
          </p:cNvSpPr>
          <p:nvPr>
            <p:ph type="title"/>
          </p:nvPr>
        </p:nvSpPr>
        <p:spPr>
          <a:xfrm>
            <a:off x="598967" y="511620"/>
            <a:ext cx="10058400" cy="920392"/>
          </a:xfrm>
        </p:spPr>
        <p:txBody>
          <a:bodyPr>
            <a:normAutofit/>
          </a:bodyPr>
          <a:lstStyle/>
          <a:p>
            <a:r>
              <a:rPr lang="en-US" sz="3600" dirty="0"/>
              <a:t>Training with a Specific Transformation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DAF6655-CEBC-9C48-A8A9-0AE987716BAC}"/>
                  </a:ext>
                </a:extLst>
              </p:cNvPr>
              <p:cNvSpPr/>
              <p:nvPr/>
            </p:nvSpPr>
            <p:spPr>
              <a:xfrm>
                <a:off x="822251" y="1279922"/>
                <a:ext cx="9151089" cy="646331"/>
              </a:xfrm>
              <a:prstGeom prst="rect">
                <a:avLst/>
              </a:prstGeom>
            </p:spPr>
            <p:txBody>
              <a:bodyPr wrap="square">
                <a:spAutoFit/>
              </a:bodyPr>
              <a:lstStyle/>
              <a:p>
                <a:r>
                  <a:rPr lang="en-US" dirty="0"/>
                  <a:t>training with only one transformation at a time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oMath>
                </a14:m>
                <a:r>
                  <a:rPr lang="en-US" dirty="0"/>
                  <a:t> encourages certain neurons to contain specific information</a:t>
                </a:r>
              </a:p>
            </p:txBody>
          </p:sp>
        </mc:Choice>
        <mc:Fallback xmlns="">
          <p:sp>
            <p:nvSpPr>
              <p:cNvPr id="4" name="Rectangle 3">
                <a:extLst>
                  <a:ext uri="{FF2B5EF4-FFF2-40B4-BE49-F238E27FC236}">
                    <a16:creationId xmlns:a16="http://schemas.microsoft.com/office/drawing/2014/main" id="{6DAF6655-CEBC-9C48-A8A9-0AE987716BAC}"/>
                  </a:ext>
                </a:extLst>
              </p:cNvPr>
              <p:cNvSpPr>
                <a:spLocks noRot="1" noChangeAspect="1" noMove="1" noResize="1" noEditPoints="1" noAdjustHandles="1" noChangeArrowheads="1" noChangeShapeType="1" noTextEdit="1"/>
              </p:cNvSpPr>
              <p:nvPr/>
            </p:nvSpPr>
            <p:spPr>
              <a:xfrm>
                <a:off x="822251" y="1279922"/>
                <a:ext cx="9151089" cy="646331"/>
              </a:xfrm>
              <a:prstGeom prst="rect">
                <a:avLst/>
              </a:prstGeom>
              <a:blipFill>
                <a:blip r:embed="rId3"/>
                <a:stretch>
                  <a:fillRect l="-555"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FE3CF36-7A8A-CA47-9292-CC018301DAB0}"/>
                  </a:ext>
                </a:extLst>
              </p:cNvPr>
              <p:cNvSpPr/>
              <p:nvPr/>
            </p:nvSpPr>
            <p:spPr>
              <a:xfrm>
                <a:off x="822251" y="1892659"/>
                <a:ext cx="6096000" cy="1477328"/>
              </a:xfrm>
              <a:prstGeom prst="rect">
                <a:avLst/>
              </a:prstGeom>
            </p:spPr>
            <p:txBody>
              <a:bodyPr>
                <a:spAutoFit/>
              </a:bodyPr>
              <a:lstStyle/>
              <a:p>
                <a:r>
                  <a:rPr lang="en-US" dirty="0"/>
                  <a:t>we also wish to explicitly discourage them from having other information </a:t>
                </a:r>
                <a14:m>
                  <m:oMath xmlns:m="http://schemas.openxmlformats.org/officeDocument/2006/math">
                    <m:r>
                      <a:rPr lang="en-US" i="1">
                        <a:latin typeface="Cambria Math" panose="02040503050406030204" pitchFamily="18" charset="0"/>
                      </a:rPr>
                      <m:t>→</m:t>
                    </m:r>
                  </m:oMath>
                </a14:m>
                <a:r>
                  <a:rPr lang="en-US" dirty="0"/>
                  <a:t> we train all the neurons which correspond to the inactive transformations with an error gradient equal to their difference from the mean. </a:t>
                </a:r>
              </a:p>
            </p:txBody>
          </p:sp>
        </mc:Choice>
        <mc:Fallback xmlns="">
          <p:sp>
            <p:nvSpPr>
              <p:cNvPr id="9" name="Rectangle 8">
                <a:extLst>
                  <a:ext uri="{FF2B5EF4-FFF2-40B4-BE49-F238E27FC236}">
                    <a16:creationId xmlns:a16="http://schemas.microsoft.com/office/drawing/2014/main" id="{2FE3CF36-7A8A-CA47-9292-CC018301DAB0}"/>
                  </a:ext>
                </a:extLst>
              </p:cNvPr>
              <p:cNvSpPr>
                <a:spLocks noRot="1" noChangeAspect="1" noMove="1" noResize="1" noEditPoints="1" noAdjustHandles="1" noChangeArrowheads="1" noChangeShapeType="1" noTextEdit="1"/>
              </p:cNvSpPr>
              <p:nvPr/>
            </p:nvSpPr>
            <p:spPr>
              <a:xfrm>
                <a:off x="822251" y="1892659"/>
                <a:ext cx="6096000" cy="1477328"/>
              </a:xfrm>
              <a:prstGeom prst="rect">
                <a:avLst/>
              </a:prstGeom>
              <a:blipFill>
                <a:blip r:embed="rId5"/>
                <a:stretch>
                  <a:fillRect l="-832" t="-1709" b="-512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747F994-043D-284B-A69F-CA50473320D5}"/>
              </a:ext>
            </a:extLst>
          </p:cNvPr>
          <p:cNvPicPr>
            <a:picLocks noChangeAspect="1"/>
          </p:cNvPicPr>
          <p:nvPr/>
        </p:nvPicPr>
        <p:blipFill rotWithShape="1">
          <a:blip r:embed="rId6"/>
          <a:srcRect l="52413"/>
          <a:stretch/>
        </p:blipFill>
        <p:spPr>
          <a:xfrm>
            <a:off x="2213751" y="2945219"/>
            <a:ext cx="4816077" cy="3795198"/>
          </a:xfrm>
          <a:prstGeom prst="rect">
            <a:avLst/>
          </a:prstGeom>
        </p:spPr>
      </p:pic>
      <p:sp>
        <p:nvSpPr>
          <p:cNvPr id="11" name="Rectangle 10">
            <a:extLst>
              <a:ext uri="{FF2B5EF4-FFF2-40B4-BE49-F238E27FC236}">
                <a16:creationId xmlns:a16="http://schemas.microsoft.com/office/drawing/2014/main" id="{7209119C-474E-A74B-BE5F-A659788E2C4A}"/>
              </a:ext>
            </a:extLst>
          </p:cNvPr>
          <p:cNvSpPr/>
          <p:nvPr/>
        </p:nvSpPr>
        <p:spPr>
          <a:xfrm>
            <a:off x="5778748" y="3612319"/>
            <a:ext cx="2502160" cy="2308324"/>
          </a:xfrm>
          <a:prstGeom prst="rect">
            <a:avLst/>
          </a:prstGeom>
        </p:spPr>
        <p:txBody>
          <a:bodyPr wrap="square">
            <a:spAutoFit/>
          </a:bodyPr>
          <a:lstStyle/>
          <a:p>
            <a:r>
              <a:rPr lang="en-US" dirty="0"/>
              <a:t>pointing to a close-together but not identical point in a high-dimensional space; the invariance training signal will push them all closer together.</a:t>
            </a:r>
          </a:p>
        </p:txBody>
      </p:sp>
      <p:sp>
        <p:nvSpPr>
          <p:cNvPr id="12" name="Oval 11">
            <a:extLst>
              <a:ext uri="{FF2B5EF4-FFF2-40B4-BE49-F238E27FC236}">
                <a16:creationId xmlns:a16="http://schemas.microsoft.com/office/drawing/2014/main" id="{BB5145E2-3964-774E-BCAA-2BE644987CE3}"/>
              </a:ext>
            </a:extLst>
          </p:cNvPr>
          <p:cNvSpPr/>
          <p:nvPr/>
        </p:nvSpPr>
        <p:spPr>
          <a:xfrm>
            <a:off x="4242391" y="3880884"/>
            <a:ext cx="967562" cy="1307804"/>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39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944E-D5FA-F746-A105-5E966DBB87DA}"/>
              </a:ext>
            </a:extLst>
          </p:cNvPr>
          <p:cNvSpPr>
            <a:spLocks noGrp="1"/>
          </p:cNvSpPr>
          <p:nvPr>
            <p:ph type="title"/>
          </p:nvPr>
        </p:nvSpPr>
        <p:spPr>
          <a:xfrm>
            <a:off x="1066800" y="144883"/>
            <a:ext cx="10058400" cy="1371600"/>
          </a:xfrm>
        </p:spPr>
        <p:txBody>
          <a:bodyPr/>
          <a:lstStyle/>
          <a:p>
            <a:pPr defTabSz="914400" rtl="0" eaLnBrk="1" latinLnBrk="0" hangingPunct="1">
              <a:lnSpc>
                <a:spcPct val="90000"/>
              </a:lnSpc>
              <a:spcBef>
                <a:spcPct val="0"/>
              </a:spcBef>
              <a:buNone/>
            </a:pPr>
            <a:r>
              <a:rPr lang="en-US" dirty="0"/>
              <a:t>Decoder</a:t>
            </a:r>
          </a:p>
        </p:txBody>
      </p:sp>
      <p:pic>
        <p:nvPicPr>
          <p:cNvPr id="5" name="Content Placeholder 4">
            <a:extLst>
              <a:ext uri="{FF2B5EF4-FFF2-40B4-BE49-F238E27FC236}">
                <a16:creationId xmlns:a16="http://schemas.microsoft.com/office/drawing/2014/main" id="{7DDE5DAB-BF90-9F40-AF6F-5676457D8484}"/>
              </a:ext>
            </a:extLst>
          </p:cNvPr>
          <p:cNvPicPr>
            <a:picLocks noGrp="1" noChangeAspect="1"/>
          </p:cNvPicPr>
          <p:nvPr>
            <p:ph idx="1"/>
          </p:nvPr>
        </p:nvPicPr>
        <p:blipFill rotWithShape="1">
          <a:blip r:embed="rId2">
            <a:extLst>
              <a:ext uri="{BEBA8EAE-BF5A-486C-A8C5-ECC9F3942E4B}">
                <a14:imgProps xmlns:a14="http://schemas.microsoft.com/office/drawing/2010/main">
                  <a14:imgLayer>
                    <a14:imgEffect>
                      <a14:brightnessContrast contrast="-20000"/>
                    </a14:imgEffect>
                  </a14:imgLayer>
                </a14:imgProps>
              </a:ext>
            </a:extLst>
          </a:blip>
          <a:srcRect l="53052" t="3504" r="-38" b="-863"/>
          <a:stretch/>
        </p:blipFill>
        <p:spPr>
          <a:xfrm>
            <a:off x="7537048" y="517243"/>
            <a:ext cx="3690395" cy="213336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0B6E2A-39FB-404C-B454-F731C32411FB}"/>
                  </a:ext>
                </a:extLst>
              </p:cNvPr>
              <p:cNvSpPr txBox="1"/>
              <p:nvPr/>
            </p:nvSpPr>
            <p:spPr>
              <a:xfrm>
                <a:off x="1066800" y="1260097"/>
                <a:ext cx="6124615" cy="4524315"/>
              </a:xfrm>
              <a:prstGeom prst="rect">
                <a:avLst/>
              </a:prstGeom>
              <a:noFill/>
            </p:spPr>
            <p:txBody>
              <a:bodyPr wrap="square" rtlCol="0">
                <a:spAutoFit/>
              </a:bodyPr>
              <a:lstStyle/>
              <a:p>
                <a:r>
                  <a:rPr lang="en-US" dirty="0"/>
                  <a:t>The decoder network learns a conditional distribution to produce an approximation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𝑥</m:t>
                        </m:r>
                      </m:e>
                    </m:acc>
                  </m:oMath>
                </a14:m>
                <a:r>
                  <a:rPr lang="en-US" dirty="0"/>
                  <a:t> given Z. </a:t>
                </a:r>
              </a:p>
              <a:p>
                <a:endParaRPr lang="en-US" dirty="0"/>
              </a:p>
              <a:p>
                <a:r>
                  <a:rPr lang="en-US" dirty="0"/>
                  <a:t>It is a function that transform a compact graphics code ( 200 dimensions) to a 150x150 image. </a:t>
                </a:r>
              </a:p>
              <a:p>
                <a:endParaRPr lang="en-US" dirty="0"/>
              </a:p>
              <a:p>
                <a:r>
                  <a:rPr lang="en-US" dirty="0"/>
                  <a:t>It has several layers of </a:t>
                </a:r>
                <a:r>
                  <a:rPr lang="en-US" dirty="0" err="1"/>
                  <a:t>unpooling</a:t>
                </a:r>
                <a:r>
                  <a:rPr lang="en-US" dirty="0"/>
                  <a:t> (</a:t>
                </a:r>
                <a:r>
                  <a:rPr lang="en-US" dirty="0" err="1"/>
                  <a:t>upsampling</a:t>
                </a:r>
                <a:r>
                  <a:rPr lang="en-US" dirty="0"/>
                  <a:t> using nearest neighbors) followed by </a:t>
                </a:r>
                <a:r>
                  <a:rPr lang="en-US" dirty="0" err="1"/>
                  <a:t>convolutionto</a:t>
                </a:r>
                <a:r>
                  <a:rPr lang="en-US" dirty="0"/>
                  <a:t> handle the massive increase in dimensionality with a manageable number of parameters.</a:t>
                </a:r>
              </a:p>
              <a:p>
                <a:endParaRPr lang="en-US" dirty="0"/>
              </a:p>
              <a:p>
                <a:r>
                  <a:rPr lang="en-US" dirty="0"/>
                  <a:t>It is perhaps surprising that the fully-trained decoder network is able to function as a 3D rendering engine.</a:t>
                </a:r>
              </a:p>
              <a:p>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060B6E2A-39FB-404C-B454-F731C32411FB}"/>
                  </a:ext>
                </a:extLst>
              </p:cNvPr>
              <p:cNvSpPr txBox="1">
                <a:spLocks noRot="1" noChangeAspect="1" noMove="1" noResize="1" noEditPoints="1" noAdjustHandles="1" noChangeArrowheads="1" noChangeShapeType="1" noTextEdit="1"/>
              </p:cNvSpPr>
              <p:nvPr/>
            </p:nvSpPr>
            <p:spPr>
              <a:xfrm>
                <a:off x="1066800" y="1260097"/>
                <a:ext cx="6124615" cy="4524315"/>
              </a:xfrm>
              <a:prstGeom prst="rect">
                <a:avLst/>
              </a:prstGeom>
              <a:blipFill>
                <a:blip r:embed="rId3"/>
                <a:stretch>
                  <a:fillRect l="-830" t="-560" r="-830"/>
                </a:stretch>
              </a:blipFill>
            </p:spPr>
            <p:txBody>
              <a:bodyPr/>
              <a:lstStyle/>
              <a:p>
                <a:r>
                  <a:rPr lang="en-US">
                    <a:noFill/>
                  </a:rPr>
                  <a:t> </a:t>
                </a:r>
              </a:p>
            </p:txBody>
          </p:sp>
        </mc:Fallback>
      </mc:AlternateContent>
    </p:spTree>
    <p:extLst>
      <p:ext uri="{BB962C8B-B14F-4D97-AF65-F5344CB8AC3E}">
        <p14:creationId xmlns:p14="http://schemas.microsoft.com/office/powerpoint/2010/main" val="324991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cs typeface="Arial" panose="020B0604020202020204" pitchFamily="34" charset="0"/>
              </a:rPr>
              <a:t>DC-IGN</a:t>
            </a:r>
          </a:p>
        </p:txBody>
      </p:sp>
      <p:sp>
        <p:nvSpPr>
          <p:cNvPr id="3" name="Content Placeholder 2"/>
          <p:cNvSpPr>
            <a:spLocks noGrp="1"/>
          </p:cNvSpPr>
          <p:nvPr>
            <p:ph idx="1"/>
          </p:nvPr>
        </p:nvSpPr>
        <p:spPr>
          <a:xfrm>
            <a:off x="1440426" y="1851064"/>
            <a:ext cx="8313175" cy="1434023"/>
          </a:xfrm>
        </p:spPr>
        <p:txBody>
          <a:bodyPr>
            <a:normAutofit fontScale="85000" lnSpcReduction="20000"/>
          </a:bodyPr>
          <a:lstStyle/>
          <a:p>
            <a:pPr>
              <a:buFont typeface="Arial" panose="020B0604020202020204" pitchFamily="34" charset="0"/>
              <a:buChar char="•"/>
            </a:pPr>
            <a:r>
              <a:rPr lang="en-US" sz="2400" dirty="0">
                <a:cs typeface="Arial" panose="020B0604020202020204" pitchFamily="34" charset="0"/>
              </a:rPr>
              <a:t> Training on a minibatch in which only one extrinsic property</a:t>
            </a:r>
            <a:br>
              <a:rPr lang="en-US" sz="2400" dirty="0">
                <a:cs typeface="Arial" panose="020B0604020202020204" pitchFamily="34" charset="0"/>
              </a:rPr>
            </a:br>
            <a:r>
              <a:rPr lang="en-US" sz="2400" dirty="0">
                <a:cs typeface="Arial" panose="020B0604020202020204" pitchFamily="34" charset="0"/>
              </a:rPr>
              <a:t> changes i.e. Only a specific latent variable changes</a:t>
            </a:r>
          </a:p>
          <a:p>
            <a:pPr>
              <a:buFont typeface="Arial" panose="020B0604020202020204" pitchFamily="34" charset="0"/>
              <a:buChar char="•"/>
            </a:pPr>
            <a:r>
              <a:rPr lang="en-US" sz="2400" dirty="0">
                <a:cs typeface="Arial" panose="020B0604020202020204" pitchFamily="34" charset="0"/>
              </a:rPr>
              <a:t> </a:t>
            </a:r>
            <a:r>
              <a:rPr lang="en-US" sz="2400" b="1" dirty="0">
                <a:cs typeface="Arial" panose="020B0604020202020204" pitchFamily="34" charset="0"/>
              </a:rPr>
              <a:t>Key Idea:</a:t>
            </a:r>
            <a:r>
              <a:rPr lang="en-US" sz="2400" dirty="0">
                <a:cs typeface="Arial" panose="020B0604020202020204" pitchFamily="34" charset="0"/>
              </a:rPr>
              <a:t> Force all other latent variables to be same across </a:t>
            </a:r>
            <a:br>
              <a:rPr lang="en-US" sz="2400" dirty="0">
                <a:cs typeface="Arial" panose="020B0604020202020204" pitchFamily="34" charset="0"/>
              </a:rPr>
            </a:br>
            <a:r>
              <a:rPr lang="en-US" sz="2400" dirty="0">
                <a:cs typeface="Arial" panose="020B0604020202020204" pitchFamily="34" charset="0"/>
              </a:rPr>
              <a:t> examples – Force all of them to be close to the </a:t>
            </a:r>
            <a:r>
              <a:rPr lang="en-US" sz="2400" dirty="0" err="1">
                <a:cs typeface="Arial" panose="020B0604020202020204" pitchFamily="34" charset="0"/>
              </a:rPr>
              <a:t>minibatch</a:t>
            </a:r>
            <a:r>
              <a:rPr lang="en-US" sz="2400" dirty="0">
                <a:cs typeface="Arial" panose="020B0604020202020204" pitchFamily="34" charset="0"/>
              </a:rPr>
              <a:t> mean</a:t>
            </a:r>
          </a:p>
          <a:p>
            <a:pPr>
              <a:buFont typeface="Arial" panose="020B0604020202020204" pitchFamily="34" charset="0"/>
              <a:buChar char="•"/>
            </a:pPr>
            <a:endParaRPr lang="en-US" sz="2400" dirty="0">
              <a:cs typeface="Arial" panose="020B0604020202020204" pitchFamily="34" charset="0"/>
            </a:endParaRPr>
          </a:p>
          <a:p>
            <a:endParaRPr lang="en-US" dirty="0">
              <a:cs typeface="Arial" panose="020B0604020202020204" pitchFamily="34" charset="0"/>
            </a:endParaRPr>
          </a:p>
        </p:txBody>
      </p:sp>
      <p:pic>
        <p:nvPicPr>
          <p:cNvPr id="5" name="Picture 4"/>
          <p:cNvPicPr>
            <a:picLocks noChangeAspect="1"/>
          </p:cNvPicPr>
          <p:nvPr/>
        </p:nvPicPr>
        <p:blipFill rotWithShape="1">
          <a:blip r:embed="rId3"/>
          <a:srcRect r="44181"/>
          <a:stretch/>
        </p:blipFill>
        <p:spPr>
          <a:xfrm>
            <a:off x="1629090" y="3285087"/>
            <a:ext cx="4873012" cy="2994661"/>
          </a:xfrm>
          <a:prstGeom prst="rect">
            <a:avLst/>
          </a:prstGeom>
        </p:spPr>
      </p:pic>
      <p:pic>
        <p:nvPicPr>
          <p:cNvPr id="7" name="Picture 6"/>
          <p:cNvPicPr>
            <a:picLocks noChangeAspect="1"/>
          </p:cNvPicPr>
          <p:nvPr/>
        </p:nvPicPr>
        <p:blipFill rotWithShape="1">
          <a:blip r:embed="rId3"/>
          <a:srcRect l="56338"/>
          <a:stretch/>
        </p:blipFill>
        <p:spPr>
          <a:xfrm>
            <a:off x="6547460" y="3285087"/>
            <a:ext cx="3811701" cy="2994661"/>
          </a:xfrm>
          <a:prstGeom prst="rect">
            <a:avLst/>
          </a:prstGeom>
        </p:spPr>
      </p:pic>
    </p:spTree>
    <p:extLst>
      <p:ext uri="{BB962C8B-B14F-4D97-AF65-F5344CB8AC3E}">
        <p14:creationId xmlns:p14="http://schemas.microsoft.com/office/powerpoint/2010/main" val="354387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B982-A6F4-3B49-A4AB-4654D52146BA}"/>
              </a:ext>
            </a:extLst>
          </p:cNvPr>
          <p:cNvSpPr>
            <a:spLocks noGrp="1"/>
          </p:cNvSpPr>
          <p:nvPr>
            <p:ph type="title"/>
          </p:nvPr>
        </p:nvSpPr>
        <p:spPr/>
        <p:txBody>
          <a:bodyPr/>
          <a:lstStyle/>
          <a:p>
            <a:r>
              <a:rPr lang="en-US" dirty="0"/>
              <a:t>So?</a:t>
            </a:r>
          </a:p>
        </p:txBody>
      </p:sp>
      <p:sp>
        <p:nvSpPr>
          <p:cNvPr id="3" name="Content Placeholder 2">
            <a:extLst>
              <a:ext uri="{FF2B5EF4-FFF2-40B4-BE49-F238E27FC236}">
                <a16:creationId xmlns:a16="http://schemas.microsoft.com/office/drawing/2014/main" id="{DE977047-6E43-CF4C-8E28-1C161DA1FF02}"/>
              </a:ext>
            </a:extLst>
          </p:cNvPr>
          <p:cNvSpPr>
            <a:spLocks noGrp="1"/>
          </p:cNvSpPr>
          <p:nvPr>
            <p:ph idx="1"/>
          </p:nvPr>
        </p:nvSpPr>
        <p:spPr>
          <a:xfrm>
            <a:off x="1201924" y="3787726"/>
            <a:ext cx="10058400" cy="3931920"/>
          </a:xfrm>
        </p:spPr>
        <p:txBody>
          <a:bodyPr>
            <a:normAutofit/>
          </a:bodyPr>
          <a:lstStyle/>
          <a:p>
            <a:pPr marL="0" indent="0">
              <a:buNone/>
            </a:pPr>
            <a:r>
              <a:rPr lang="en-US" sz="2400" dirty="0"/>
              <a:t>Images can be re-rendered to different viewpoints, lighting conditions, shape variations </a:t>
            </a:r>
            <a:r>
              <a:rPr lang="en-US" sz="2400" dirty="0" err="1"/>
              <a:t>etc</a:t>
            </a:r>
            <a:r>
              <a:rPr lang="en-US" sz="2400" dirty="0"/>
              <a:t> by just manipulating the appropriate graphics code group (</a:t>
            </a:r>
            <a:r>
              <a:rPr lang="en-US" sz="2400" dirty="0" err="1"/>
              <a:t>zi</a:t>
            </a:r>
            <a:r>
              <a:rPr lang="en-US" sz="2400" dirty="0"/>
              <a:t>), which is how one would manipulate an off the shelf 3D graphics engine.</a:t>
            </a:r>
          </a:p>
        </p:txBody>
      </p:sp>
      <p:pic>
        <p:nvPicPr>
          <p:cNvPr id="4" name="Picture 3">
            <a:extLst>
              <a:ext uri="{FF2B5EF4-FFF2-40B4-BE49-F238E27FC236}">
                <a16:creationId xmlns:a16="http://schemas.microsoft.com/office/drawing/2014/main" id="{F859939E-058C-C64F-99CA-CF35539720DE}"/>
              </a:ext>
            </a:extLst>
          </p:cNvPr>
          <p:cNvPicPr>
            <a:picLocks noChangeAspect="1"/>
          </p:cNvPicPr>
          <p:nvPr/>
        </p:nvPicPr>
        <p:blipFill>
          <a:blip r:embed="rId2"/>
          <a:stretch>
            <a:fillRect/>
          </a:stretch>
        </p:blipFill>
        <p:spPr>
          <a:xfrm>
            <a:off x="2362879" y="2014194"/>
            <a:ext cx="7037083" cy="1409876"/>
          </a:xfrm>
          <a:prstGeom prst="rect">
            <a:avLst/>
          </a:prstGeom>
        </p:spPr>
      </p:pic>
    </p:spTree>
    <p:extLst>
      <p:ext uri="{BB962C8B-B14F-4D97-AF65-F5344CB8AC3E}">
        <p14:creationId xmlns:p14="http://schemas.microsoft.com/office/powerpoint/2010/main" val="2227248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FBAE-C8FE-F744-949C-F60D502793E8}"/>
              </a:ext>
            </a:extLst>
          </p:cNvPr>
          <p:cNvSpPr>
            <a:spLocks noGrp="1"/>
          </p:cNvSpPr>
          <p:nvPr>
            <p:ph type="title"/>
          </p:nvPr>
        </p:nvSpPr>
        <p:spPr>
          <a:xfrm>
            <a:off x="494675" y="642594"/>
            <a:ext cx="11697325" cy="1371600"/>
          </a:xfrm>
        </p:spPr>
        <p:txBody>
          <a:bodyPr>
            <a:normAutofit fontScale="90000"/>
          </a:bodyPr>
          <a:lstStyle/>
          <a:p>
            <a:r>
              <a:rPr lang="en-US" dirty="0"/>
              <a:t>Generation </a:t>
            </a:r>
            <a:r>
              <a:rPr lang="en-US" dirty="0" err="1"/>
              <a:t>w.r.t</a:t>
            </a:r>
            <a:r>
              <a:rPr lang="en-US" dirty="0"/>
              <a:t>. manipulation of pose variables       </a:t>
            </a:r>
            <a:br>
              <a:rPr lang="en-US" dirty="0"/>
            </a:br>
            <a:endParaRPr lang="en-US" dirty="0"/>
          </a:p>
        </p:txBody>
      </p:sp>
      <p:pic>
        <p:nvPicPr>
          <p:cNvPr id="4" name="Picture 3">
            <a:extLst>
              <a:ext uri="{FF2B5EF4-FFF2-40B4-BE49-F238E27FC236}">
                <a16:creationId xmlns:a16="http://schemas.microsoft.com/office/drawing/2014/main" id="{769AF905-4690-7842-80FB-F27CEEA4D9D0}"/>
              </a:ext>
            </a:extLst>
          </p:cNvPr>
          <p:cNvPicPr>
            <a:picLocks noChangeAspect="1"/>
          </p:cNvPicPr>
          <p:nvPr/>
        </p:nvPicPr>
        <p:blipFill>
          <a:blip r:embed="rId2">
            <a:extLst>
              <a:ext uri="{BEBA8EAE-BF5A-486C-A8C5-ECC9F3942E4B}">
                <a14:imgProps xmlns:a14="http://schemas.microsoft.com/office/drawing/2010/main">
                  <a14:imgLayer>
                    <a14:imgEffect>
                      <a14:sharpenSoften amount="25000"/>
                    </a14:imgEffect>
                    <a14:imgEffect>
                      <a14:saturation sat="66000"/>
                    </a14:imgEffect>
                    <a14:imgEffect>
                      <a14:brightnessContrast contrast="20000"/>
                    </a14:imgEffect>
                  </a14:imgLayer>
                </a14:imgProps>
              </a:ext>
            </a:extLst>
          </a:blip>
          <a:stretch>
            <a:fillRect/>
          </a:stretch>
        </p:blipFill>
        <p:spPr>
          <a:xfrm>
            <a:off x="2038922" y="1681753"/>
            <a:ext cx="9023819" cy="4166651"/>
          </a:xfrm>
          <a:prstGeom prst="rect">
            <a:avLst/>
          </a:prstGeom>
        </p:spPr>
      </p:pic>
      <p:sp>
        <p:nvSpPr>
          <p:cNvPr id="5" name="Rectangle 4">
            <a:extLst>
              <a:ext uri="{FF2B5EF4-FFF2-40B4-BE49-F238E27FC236}">
                <a16:creationId xmlns:a16="http://schemas.microsoft.com/office/drawing/2014/main" id="{86372AE6-CDA8-9E4F-9745-E485B6E5834B}"/>
              </a:ext>
            </a:extLst>
          </p:cNvPr>
          <p:cNvSpPr/>
          <p:nvPr/>
        </p:nvSpPr>
        <p:spPr>
          <a:xfrm>
            <a:off x="3982975" y="5848404"/>
            <a:ext cx="6949338" cy="461665"/>
          </a:xfrm>
          <a:prstGeom prst="rect">
            <a:avLst/>
          </a:prstGeom>
        </p:spPr>
        <p:txBody>
          <a:bodyPr wrap="none">
            <a:spAutoFit/>
          </a:bodyPr>
          <a:lstStyle/>
          <a:p>
            <a:r>
              <a:rPr lang="en-US" sz="2400" dirty="0">
                <a:cs typeface="Arial" panose="020B0604020202020204" pitchFamily="34" charset="0"/>
              </a:rPr>
              <a:t>(a) Elevation.                (b) rotation of the face</a:t>
            </a:r>
            <a:endParaRPr lang="en-US" sz="2400" dirty="0"/>
          </a:p>
        </p:txBody>
      </p:sp>
    </p:spTree>
    <p:extLst>
      <p:ext uri="{BB962C8B-B14F-4D97-AF65-F5344CB8AC3E}">
        <p14:creationId xmlns:p14="http://schemas.microsoft.com/office/powerpoint/2010/main" val="5324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C</a:t>
            </a:r>
          </a:p>
        </p:txBody>
      </p:sp>
      <p:sp>
        <p:nvSpPr>
          <p:cNvPr id="11" name="Rectangle 10">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2" name="Rectangle 21">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6" name="Rectangle 25">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8" name="Rectangle 27">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sp>
      <p:sp>
        <p:nvSpPr>
          <p:cNvPr id="2" name="Title 1">
            <a:extLst>
              <a:ext uri="{FF2B5EF4-FFF2-40B4-BE49-F238E27FC236}">
                <a16:creationId xmlns:a16="http://schemas.microsoft.com/office/drawing/2014/main" id="{F662E076-14A6-5440-B837-478CA15E854F}"/>
              </a:ext>
            </a:extLst>
          </p:cNvPr>
          <p:cNvSpPr>
            <a:spLocks noGrp="1"/>
          </p:cNvSpPr>
          <p:nvPr>
            <p:ph type="title"/>
          </p:nvPr>
        </p:nvSpPr>
        <p:spPr>
          <a:xfrm>
            <a:off x="1447801" y="2553747"/>
            <a:ext cx="9732773" cy="1465112"/>
          </a:xfrm>
        </p:spPr>
        <p:txBody>
          <a:bodyPr vert="horz" lIns="91440" tIns="45720" rIns="91440" bIns="45720" rtlCol="0" anchor="ctr">
            <a:normAutofit/>
          </a:bodyPr>
          <a:lstStyle/>
          <a:p>
            <a:pPr algn="ctr">
              <a:lnSpc>
                <a:spcPct val="83000"/>
              </a:lnSpc>
            </a:pPr>
            <a:r>
              <a:rPr lang="en-US" sz="3300" cap="all" spc="-100" dirty="0">
                <a:solidFill>
                  <a:schemeClr val="bg1"/>
                </a:solidFill>
              </a:rPr>
              <a:t>Deep convolution inverse </a:t>
            </a:r>
            <a:br>
              <a:rPr lang="en-US" sz="3300" cap="all" spc="-100" dirty="0">
                <a:solidFill>
                  <a:schemeClr val="bg1"/>
                </a:solidFill>
              </a:rPr>
            </a:br>
            <a:r>
              <a:rPr lang="en-US" sz="3300" cap="all" spc="-100" dirty="0">
                <a:solidFill>
                  <a:schemeClr val="bg1"/>
                </a:solidFill>
              </a:rPr>
              <a:t>graphics networks (2015)</a:t>
            </a:r>
            <a:endParaRPr lang="en-US" sz="3300" u="sng" cap="all" spc="-100" dirty="0">
              <a:solidFill>
                <a:schemeClr val="bg1"/>
              </a:solidFill>
            </a:endParaRPr>
          </a:p>
        </p:txBody>
      </p:sp>
      <p:sp>
        <p:nvSpPr>
          <p:cNvPr id="30" name="Rectangle 29">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2" name="Group 31">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33" name="Straight Connector 32">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160C7BFF-9C66-0840-907B-8AD8046CDA88}"/>
              </a:ext>
            </a:extLst>
          </p:cNvPr>
          <p:cNvSpPr txBox="1"/>
          <p:nvPr/>
        </p:nvSpPr>
        <p:spPr>
          <a:xfrm>
            <a:off x="3377733" y="4128882"/>
            <a:ext cx="5799985" cy="646331"/>
          </a:xfrm>
          <a:prstGeom prst="rect">
            <a:avLst/>
          </a:prstGeom>
          <a:noFill/>
        </p:spPr>
        <p:txBody>
          <a:bodyPr wrap="none" rtlCol="0">
            <a:spAutoFit/>
          </a:bodyPr>
          <a:lstStyle/>
          <a:p>
            <a:pPr algn="ctr"/>
            <a:r>
              <a:rPr lang="en-US" dirty="0" err="1"/>
              <a:t>Tejas</a:t>
            </a:r>
            <a:r>
              <a:rPr lang="en-US" dirty="0"/>
              <a:t> D. Kulkarni (MIT), Will Whitney (MIT), </a:t>
            </a:r>
          </a:p>
          <a:p>
            <a:pPr algn="ctr"/>
            <a:r>
              <a:rPr lang="en-US" dirty="0" err="1"/>
              <a:t>Pushmeet</a:t>
            </a:r>
            <a:r>
              <a:rPr lang="en-US" dirty="0"/>
              <a:t> Kohli (Cambridge),Joshua B. </a:t>
            </a:r>
            <a:r>
              <a:rPr lang="en-US" dirty="0" err="1"/>
              <a:t>Tenen</a:t>
            </a:r>
            <a:r>
              <a:rPr lang="en-US" dirty="0"/>
              <a:t>(MIT)</a:t>
            </a:r>
          </a:p>
        </p:txBody>
      </p:sp>
    </p:spTree>
    <p:extLst>
      <p:ext uri="{BB962C8B-B14F-4D97-AF65-F5344CB8AC3E}">
        <p14:creationId xmlns:p14="http://schemas.microsoft.com/office/powerpoint/2010/main" val="3096238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2C98-2D69-084A-B20C-347E90C27D73}"/>
              </a:ext>
            </a:extLst>
          </p:cNvPr>
          <p:cNvSpPr>
            <a:spLocks noGrp="1"/>
          </p:cNvSpPr>
          <p:nvPr>
            <p:ph type="title"/>
          </p:nvPr>
        </p:nvSpPr>
        <p:spPr>
          <a:xfrm>
            <a:off x="1066800" y="642594"/>
            <a:ext cx="10625528" cy="1371600"/>
          </a:xfrm>
        </p:spPr>
        <p:txBody>
          <a:bodyPr>
            <a:normAutofit fontScale="90000"/>
          </a:bodyPr>
          <a:lstStyle/>
          <a:p>
            <a:r>
              <a:rPr lang="en-US" dirty="0"/>
              <a:t>Manipulate rotation for a different dataset (chair dataset)</a:t>
            </a:r>
            <a:br>
              <a:rPr lang="en-US" dirty="0"/>
            </a:br>
            <a:endParaRPr lang="en-US" dirty="0"/>
          </a:p>
        </p:txBody>
      </p:sp>
      <p:pic>
        <p:nvPicPr>
          <p:cNvPr id="4" name="Picture 3">
            <a:extLst>
              <a:ext uri="{FF2B5EF4-FFF2-40B4-BE49-F238E27FC236}">
                <a16:creationId xmlns:a16="http://schemas.microsoft.com/office/drawing/2014/main" id="{F7955A80-E0C3-614B-A474-33A999379529}"/>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2767075" y="1656304"/>
            <a:ext cx="7136342" cy="4825465"/>
          </a:xfrm>
          <a:prstGeom prst="rect">
            <a:avLst/>
          </a:prstGeom>
        </p:spPr>
      </p:pic>
    </p:spTree>
    <p:extLst>
      <p:ext uri="{BB962C8B-B14F-4D97-AF65-F5344CB8AC3E}">
        <p14:creationId xmlns:p14="http://schemas.microsoft.com/office/powerpoint/2010/main" val="50256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C91E-F7AF-794B-879D-99A66C31FA3F}"/>
              </a:ext>
            </a:extLst>
          </p:cNvPr>
          <p:cNvSpPr>
            <a:spLocks noGrp="1"/>
          </p:cNvSpPr>
          <p:nvPr>
            <p:ph type="title"/>
          </p:nvPr>
        </p:nvSpPr>
        <p:spPr/>
        <p:txBody>
          <a:bodyPr>
            <a:noAutofit/>
          </a:bodyPr>
          <a:lstStyle/>
          <a:p>
            <a:r>
              <a:rPr lang="en-US" sz="2800" dirty="0"/>
              <a:t>We train this representation using SGVB, but we make some key adjustments to the outputs of the encoder and the gradients which train it. The procedure is as follows: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C0E8C-7E3A-8C43-A197-FA4611598342}"/>
                  </a:ext>
                </a:extLst>
              </p:cNvPr>
              <p:cNvSpPr>
                <a:spLocks noGrp="1"/>
              </p:cNvSpPr>
              <p:nvPr>
                <p:ph idx="1"/>
              </p:nvPr>
            </p:nvSpPr>
            <p:spPr/>
            <p:txBody>
              <a:bodyPr>
                <a:normAutofit fontScale="92500" lnSpcReduction="10000"/>
              </a:bodyPr>
              <a:lstStyle/>
              <a:p>
                <a:pPr marL="342900" indent="-342900">
                  <a:buFont typeface="+mj-lt"/>
                  <a:buAutoNum type="arabicPeriod"/>
                </a:pPr>
                <a:r>
                  <a:rPr lang="en-US" dirty="0"/>
                  <a:t>Select at random a latent variable </a:t>
                </a:r>
                <a:r>
                  <a:rPr lang="en-US" dirty="0" err="1"/>
                  <a:t>z</a:t>
                </a:r>
                <a:r>
                  <a:rPr lang="en-US" baseline="-25000" dirty="0" err="1"/>
                  <a:t>train</a:t>
                </a:r>
                <a:r>
                  <a:rPr lang="en-US" dirty="0"/>
                  <a:t> which we wish to correspond to one of {azimuth angle, elevation angle, azimuth of light source, intrinsic properties}. </a:t>
                </a:r>
              </a:p>
              <a:p>
                <a:pPr marL="342900" indent="-342900">
                  <a:buFont typeface="+mj-lt"/>
                  <a:buAutoNum type="arabicPeriod"/>
                </a:pPr>
                <a:r>
                  <a:rPr lang="en-US" dirty="0"/>
                  <a:t>Select at random a mini-batch in which that only that variable changes.</a:t>
                </a:r>
              </a:p>
              <a:p>
                <a:pPr marL="342900" indent="-342900">
                  <a:buFont typeface="+mj-lt"/>
                  <a:buAutoNum type="arabicPeriod"/>
                </a:pPr>
                <a:r>
                  <a:rPr lang="en-US" dirty="0"/>
                  <a:t>Show the network each example in the minibatch and capture its latent representation for that example z k . </a:t>
                </a:r>
              </a:p>
              <a:p>
                <a:pPr marL="342900" indent="-342900">
                  <a:buFont typeface="+mj-lt"/>
                  <a:buAutoNum type="arabicPeriod"/>
                </a:pPr>
                <a:r>
                  <a:rPr lang="en-US" dirty="0"/>
                  <a:t>Calculate the average of those representation vectors over the entire batch.</a:t>
                </a:r>
              </a:p>
              <a:p>
                <a:pPr marL="342900" indent="-342900">
                  <a:buFont typeface="+mj-lt"/>
                  <a:buAutoNum type="arabicPeriod"/>
                </a:pPr>
                <a:r>
                  <a:rPr lang="en-US" dirty="0"/>
                  <a:t>Before putting the encoder’s output into the decoder, replace the values </a:t>
                </a:r>
                <a:r>
                  <a:rPr lang="en-US" dirty="0" err="1"/>
                  <a:t>zi</a:t>
                </a:r>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oMath>
                </a14:m>
                <a:r>
                  <a:rPr lang="en-US" dirty="0" err="1"/>
                  <a:t>z</a:t>
                </a:r>
                <a:r>
                  <a:rPr lang="en-US" baseline="-25000" dirty="0" err="1"/>
                  <a:t>train</a:t>
                </a:r>
                <a:r>
                  <a:rPr lang="en-US" dirty="0"/>
                  <a:t> with their averages over the entire batch. These outputs are “clamped”. </a:t>
                </a:r>
              </a:p>
              <a:p>
                <a:pPr marL="342900" indent="-342900">
                  <a:buFont typeface="+mj-lt"/>
                  <a:buAutoNum type="arabicPeriod"/>
                </a:pPr>
                <a:r>
                  <a:rPr lang="en-US" dirty="0"/>
                  <a:t>Calculate reconstruction error and backpropagate as per SGVB in the decoder</a:t>
                </a:r>
              </a:p>
              <a:p>
                <a:pPr marL="342900" indent="-342900">
                  <a:buFont typeface="+mj-lt"/>
                  <a:buAutoNum type="arabicPeriod"/>
                </a:pPr>
                <a:r>
                  <a:rPr lang="en-US" dirty="0"/>
                  <a:t>Replace the gradients for the </a:t>
                </a:r>
                <a:r>
                  <a:rPr lang="en-US" dirty="0" err="1"/>
                  <a:t>latents</a:t>
                </a:r>
                <a:r>
                  <a:rPr lang="en-US" dirty="0"/>
                  <a:t> </a:t>
                </a:r>
                <a:r>
                  <a:rPr lang="en-US" dirty="0" err="1"/>
                  <a:t>zi</a:t>
                </a:r>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err="1"/>
                  <a:t>z</a:t>
                </a:r>
                <a:r>
                  <a:rPr lang="en-US" baseline="-25000" dirty="0" err="1"/>
                  <a:t>train</a:t>
                </a:r>
                <a:r>
                  <a:rPr lang="en-US" dirty="0"/>
                  <a:t> (the clamped neurons) with their difference from the mean. The gradient at </a:t>
                </a:r>
                <a:r>
                  <a:rPr lang="en-US" dirty="0" err="1"/>
                  <a:t>z</a:t>
                </a:r>
                <a:r>
                  <a:rPr lang="en-US" baseline="-25000" dirty="0" err="1"/>
                  <a:t>train</a:t>
                </a:r>
                <a:r>
                  <a:rPr lang="en-US" dirty="0"/>
                  <a:t> is passed through unchanged.</a:t>
                </a:r>
              </a:p>
              <a:p>
                <a:pPr marL="342900" indent="-342900">
                  <a:buFont typeface="+mj-lt"/>
                  <a:buAutoNum type="arabicPeriod"/>
                </a:pPr>
                <a:r>
                  <a:rPr lang="en-US" dirty="0"/>
                  <a:t>Continue backpropagation through the encoder using the modified gradient</a:t>
                </a:r>
              </a:p>
            </p:txBody>
          </p:sp>
        </mc:Choice>
        <mc:Fallback xmlns="">
          <p:sp>
            <p:nvSpPr>
              <p:cNvPr id="3" name="Content Placeholder 2">
                <a:extLst>
                  <a:ext uri="{FF2B5EF4-FFF2-40B4-BE49-F238E27FC236}">
                    <a16:creationId xmlns:a16="http://schemas.microsoft.com/office/drawing/2014/main" id="{E81C0E8C-7E3A-8C43-A197-FA4611598342}"/>
                  </a:ext>
                </a:extLst>
              </p:cNvPr>
              <p:cNvSpPr>
                <a:spLocks noGrp="1" noRot="1" noChangeAspect="1" noMove="1" noResize="1" noEditPoints="1" noAdjustHandles="1" noChangeArrowheads="1" noChangeShapeType="1" noTextEdit="1"/>
              </p:cNvSpPr>
              <p:nvPr>
                <p:ph idx="1"/>
              </p:nvPr>
            </p:nvSpPr>
            <p:spPr>
              <a:blipFill>
                <a:blip r:embed="rId2"/>
                <a:stretch>
                  <a:fillRect l="-379" t="-1290" r="-253"/>
                </a:stretch>
              </a:blipFill>
            </p:spPr>
            <p:txBody>
              <a:bodyPr/>
              <a:lstStyle/>
              <a:p>
                <a:r>
                  <a:rPr lang="en-US">
                    <a:noFill/>
                  </a:rPr>
                  <a:t> </a:t>
                </a:r>
              </a:p>
            </p:txBody>
          </p:sp>
        </mc:Fallback>
      </mc:AlternateContent>
    </p:spTree>
    <p:extLst>
      <p:ext uri="{BB962C8B-B14F-4D97-AF65-F5344CB8AC3E}">
        <p14:creationId xmlns:p14="http://schemas.microsoft.com/office/powerpoint/2010/main" val="285624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1" name="Rectangle 10">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2" name="Rectangle 21">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Rectangle 25">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8" name="Rectangle 27">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sp>
      <p:sp>
        <p:nvSpPr>
          <p:cNvPr id="2" name="Title 1">
            <a:extLst>
              <a:ext uri="{FF2B5EF4-FFF2-40B4-BE49-F238E27FC236}">
                <a16:creationId xmlns:a16="http://schemas.microsoft.com/office/drawing/2014/main" id="{F662E076-14A6-5440-B837-478CA15E854F}"/>
              </a:ext>
            </a:extLst>
          </p:cNvPr>
          <p:cNvSpPr>
            <a:spLocks noGrp="1"/>
          </p:cNvSpPr>
          <p:nvPr>
            <p:ph type="title"/>
          </p:nvPr>
        </p:nvSpPr>
        <p:spPr>
          <a:xfrm>
            <a:off x="1447801" y="2553747"/>
            <a:ext cx="9732773" cy="1465112"/>
          </a:xfrm>
        </p:spPr>
        <p:txBody>
          <a:bodyPr vert="horz" lIns="91440" tIns="45720" rIns="91440" bIns="45720" rtlCol="0" anchor="ctr">
            <a:normAutofit/>
          </a:bodyPr>
          <a:lstStyle/>
          <a:p>
            <a:pPr algn="ctr">
              <a:lnSpc>
                <a:spcPct val="83000"/>
              </a:lnSpc>
            </a:pPr>
            <a:r>
              <a:rPr lang="en-US" sz="3300" cap="all" spc="-100" dirty="0">
                <a:solidFill>
                  <a:schemeClr val="bg1"/>
                </a:solidFill>
              </a:rPr>
              <a:t>Learning Single-View 3D Object Reconstruction without 3D Supervision (2016)</a:t>
            </a:r>
            <a:endParaRPr lang="en-US" sz="3300" u="sng" cap="all" spc="-100" dirty="0">
              <a:solidFill>
                <a:schemeClr val="bg1"/>
              </a:solidFill>
            </a:endParaRPr>
          </a:p>
        </p:txBody>
      </p:sp>
      <p:sp>
        <p:nvSpPr>
          <p:cNvPr id="30" name="Rectangle 29">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2" name="Group 31">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33" name="Straight Connector 32">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A3BC4A96-561C-2445-AE74-9ACD988A02AE}"/>
              </a:ext>
            </a:extLst>
          </p:cNvPr>
          <p:cNvSpPr/>
          <p:nvPr/>
        </p:nvSpPr>
        <p:spPr>
          <a:xfrm>
            <a:off x="3196221" y="4258460"/>
            <a:ext cx="6096000" cy="1015663"/>
          </a:xfrm>
          <a:prstGeom prst="rect">
            <a:avLst/>
          </a:prstGeom>
        </p:spPr>
        <p:txBody>
          <a:bodyPr>
            <a:spAutoFit/>
          </a:bodyPr>
          <a:lstStyle/>
          <a:p>
            <a:r>
              <a:rPr lang="en-US" sz="2000" dirty="0" err="1"/>
              <a:t>Xinchen</a:t>
            </a:r>
            <a:r>
              <a:rPr lang="en-US" sz="2000" dirty="0"/>
              <a:t> Yan(UMICH), </a:t>
            </a:r>
            <a:r>
              <a:rPr lang="en-US" sz="2000" dirty="0" err="1"/>
              <a:t>Jimei</a:t>
            </a:r>
            <a:r>
              <a:rPr lang="en-US" sz="2000" dirty="0"/>
              <a:t> Yang(Adobe Research), </a:t>
            </a:r>
            <a:r>
              <a:rPr lang="en-US" sz="2000" dirty="0" err="1"/>
              <a:t>Ersin</a:t>
            </a:r>
            <a:r>
              <a:rPr lang="en-US" sz="2000" dirty="0"/>
              <a:t> </a:t>
            </a:r>
            <a:r>
              <a:rPr lang="en-US" sz="2000" dirty="0" err="1"/>
              <a:t>Yumer</a:t>
            </a:r>
            <a:r>
              <a:rPr lang="en-US" sz="2000" dirty="0"/>
              <a:t>(Adobe Research), </a:t>
            </a:r>
            <a:r>
              <a:rPr lang="en-US" sz="2000" dirty="0" err="1"/>
              <a:t>Yijie</a:t>
            </a:r>
            <a:r>
              <a:rPr lang="en-US" sz="2000" dirty="0"/>
              <a:t> Guo(UMICH), </a:t>
            </a:r>
            <a:r>
              <a:rPr lang="en-US" sz="2000" dirty="0" err="1"/>
              <a:t>Honglak</a:t>
            </a:r>
            <a:r>
              <a:rPr lang="en-US" sz="2000" dirty="0"/>
              <a:t> Lee((UMICH), Google)</a:t>
            </a:r>
          </a:p>
        </p:txBody>
      </p:sp>
    </p:spTree>
    <p:extLst>
      <p:ext uri="{BB962C8B-B14F-4D97-AF65-F5344CB8AC3E}">
        <p14:creationId xmlns:p14="http://schemas.microsoft.com/office/powerpoint/2010/main" val="57280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EC9A-C182-0A41-BB0C-12ED553D2F4B}"/>
              </a:ext>
            </a:extLst>
          </p:cNvPr>
          <p:cNvSpPr>
            <a:spLocks noGrp="1"/>
          </p:cNvSpPr>
          <p:nvPr>
            <p:ph type="title"/>
          </p:nvPr>
        </p:nvSpPr>
        <p:spPr>
          <a:xfrm>
            <a:off x="1066800" y="227024"/>
            <a:ext cx="10058400" cy="1371600"/>
          </a:xfrm>
        </p:spPr>
        <p:txBody>
          <a:bodyPr/>
          <a:lstStyle/>
          <a:p>
            <a:pPr algn="l" defTabSz="914400" rtl="0" eaLnBrk="1" latinLnBrk="0" hangingPunct="1">
              <a:lnSpc>
                <a:spcPct val="90000"/>
              </a:lnSpc>
              <a:spcBef>
                <a:spcPct val="0"/>
              </a:spcBef>
              <a:buNone/>
            </a:pPr>
            <a:r>
              <a:rPr lang="en-US" dirty="0"/>
              <a:t>Pixel -&gt; Voxel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259E6D-F860-314B-9D62-BC9C128B5D4E}"/>
                  </a:ext>
                </a:extLst>
              </p:cNvPr>
              <p:cNvSpPr>
                <a:spLocks noGrp="1"/>
              </p:cNvSpPr>
              <p:nvPr>
                <p:ph idx="1"/>
              </p:nvPr>
            </p:nvSpPr>
            <p:spPr>
              <a:xfrm>
                <a:off x="1066800" y="1429227"/>
                <a:ext cx="10058400" cy="3931920"/>
              </a:xfrm>
            </p:spPr>
            <p:txBody>
              <a:bodyPr/>
              <a:lstStyle/>
              <a:p>
                <a:pPr marL="0" indent="0">
                  <a:buNone/>
                </a:pPr>
                <a:r>
                  <a:rPr lang="en-US" dirty="0"/>
                  <a:t>We’ll use Volumetric representation of 3D shape </a:t>
                </a:r>
                <a:r>
                  <a:rPr lang="en-US" dirty="0">
                    <a:solidFill>
                      <a:schemeClr val="accent6">
                        <a:lumMod val="60000"/>
                        <a:lumOff val="40000"/>
                      </a:schemeClr>
                    </a:solidFill>
                  </a:rPr>
                  <a:t>V </a:t>
                </a:r>
                <a:r>
                  <a:rPr lang="en-US" dirty="0"/>
                  <a:t>where </a:t>
                </a:r>
              </a:p>
              <a:p>
                <a:pPr marL="0" indent="0">
                  <a:buNone/>
                </a:pPr>
                <a:r>
                  <a:rPr lang="en-US" dirty="0"/>
                  <a:t>	voxel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i="1" dirty="0" smtClean="0"/>
                            <m:t>i</m:t>
                          </m:r>
                          <m:r>
                            <m:rPr>
                              <m:nor/>
                            </m:rPr>
                            <a:rPr lang="en-US" b="0" i="1" dirty="0" smtClean="0"/>
                            <m:t>t</m:t>
                          </m:r>
                          <m:r>
                            <m:rPr>
                              <m:nor/>
                            </m:rPr>
                            <a:rPr lang="en-US" b="0" i="1" dirty="0" smtClean="0"/>
                            <m:t> </m:t>
                          </m:r>
                          <m:r>
                            <m:rPr>
                              <m:nor/>
                            </m:rPr>
                            <a:rPr lang="en-US" dirty="0"/>
                            <m:t>is</m:t>
                          </m:r>
                          <m:r>
                            <m:rPr>
                              <m:nor/>
                            </m:rPr>
                            <a:rPr lang="en-US" dirty="0"/>
                            <m:t> </m:t>
                          </m:r>
                          <m:r>
                            <m:rPr>
                              <m:nor/>
                            </m:rPr>
                            <a:rPr lang="en-US" dirty="0"/>
                            <m:t>occupied</m:t>
                          </m:r>
                          <m:r>
                            <m:rPr>
                              <m:nor/>
                            </m:rPr>
                            <a:rPr lang="en-US" dirty="0"/>
                            <m:t> </m:t>
                          </m:r>
                          <m:r>
                            <m:rPr>
                              <m:nor/>
                            </m:rPr>
                            <a:rPr lang="en-US" dirty="0"/>
                            <m:t>by</m:t>
                          </m:r>
                          <m:r>
                            <m:rPr>
                              <m:nor/>
                            </m:rPr>
                            <a:rPr lang="en-US" dirty="0"/>
                            <m:t> </m:t>
                          </m:r>
                          <m:r>
                            <m:rPr>
                              <m:nor/>
                            </m:rPr>
                            <a:rPr lang="en-US" dirty="0"/>
                            <m:t>the</m:t>
                          </m:r>
                          <m:r>
                            <m:rPr>
                              <m:nor/>
                            </m:rPr>
                            <a:rPr lang="en-US" dirty="0"/>
                            <m:t> </m:t>
                          </m:r>
                          <m:r>
                            <m:rPr>
                              <m:nor/>
                            </m:rPr>
                            <a:rPr lang="en-US" dirty="0"/>
                            <m:t>shape</m:t>
                          </m:r>
                        </m:e>
                      </m:mr>
                      <m:mr>
                        <m:e>
                          <m:r>
                            <a:rPr lang="en-US" b="0" i="1" smtClean="0">
                              <a:latin typeface="Cambria Math" panose="02040503050406030204" pitchFamily="18" charset="0"/>
                            </a:rPr>
                            <m:t>0          </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mr>
                    </m:m>
                  </m:oMath>
                </a14:m>
                <a:r>
                  <a:rPr lang="en-US" dirty="0"/>
                  <a:t>. </a:t>
                </a:r>
              </a:p>
            </p:txBody>
          </p:sp>
        </mc:Choice>
        <mc:Fallback xmlns="">
          <p:sp>
            <p:nvSpPr>
              <p:cNvPr id="3" name="Content Placeholder 2">
                <a:extLst>
                  <a:ext uri="{FF2B5EF4-FFF2-40B4-BE49-F238E27FC236}">
                    <a16:creationId xmlns:a16="http://schemas.microsoft.com/office/drawing/2014/main" id="{C1259E6D-F860-314B-9D62-BC9C128B5D4E}"/>
                  </a:ext>
                </a:extLst>
              </p:cNvPr>
              <p:cNvSpPr>
                <a:spLocks noGrp="1" noRot="1" noChangeAspect="1" noMove="1" noResize="1" noEditPoints="1" noAdjustHandles="1" noChangeArrowheads="1" noChangeShapeType="1" noTextEdit="1"/>
              </p:cNvSpPr>
              <p:nvPr>
                <p:ph idx="1"/>
              </p:nvPr>
            </p:nvSpPr>
            <p:spPr>
              <a:xfrm>
                <a:off x="1066800" y="1429227"/>
                <a:ext cx="10058400" cy="3931920"/>
              </a:xfrm>
              <a:blipFill>
                <a:blip r:embed="rId2"/>
                <a:stretch>
                  <a:fillRect l="-505" t="-6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556F4D1-B237-E845-B171-6863D7BFCB58}"/>
              </a:ext>
            </a:extLst>
          </p:cNvPr>
          <p:cNvGrpSpPr/>
          <p:nvPr/>
        </p:nvGrpSpPr>
        <p:grpSpPr>
          <a:xfrm>
            <a:off x="1710297" y="3837615"/>
            <a:ext cx="2390775" cy="1543050"/>
            <a:chOff x="822960" y="3238500"/>
            <a:chExt cx="2390775" cy="1543050"/>
          </a:xfrm>
        </p:grpSpPr>
        <p:pic>
          <p:nvPicPr>
            <p:cNvPr id="5" name="Picture 4">
              <a:extLst>
                <a:ext uri="{FF2B5EF4-FFF2-40B4-BE49-F238E27FC236}">
                  <a16:creationId xmlns:a16="http://schemas.microsoft.com/office/drawing/2014/main" id="{B921FDC9-86D0-2044-9783-1924240EC554}"/>
                </a:ext>
              </a:extLst>
            </p:cNvPr>
            <p:cNvPicPr>
              <a:picLocks noChangeAspect="1"/>
            </p:cNvPicPr>
            <p:nvPr/>
          </p:nvPicPr>
          <p:blipFill>
            <a:blip r:embed="rId3"/>
            <a:stretch>
              <a:fillRect/>
            </a:stretch>
          </p:blipFill>
          <p:spPr>
            <a:xfrm>
              <a:off x="822960" y="3238500"/>
              <a:ext cx="2390775" cy="1543050"/>
            </a:xfrm>
            <a:prstGeom prst="rect">
              <a:avLst/>
            </a:prstGeom>
          </p:spPr>
        </p:pic>
        <p:cxnSp>
          <p:nvCxnSpPr>
            <p:cNvPr id="6" name="Straight Arrow Connector 5">
              <a:extLst>
                <a:ext uri="{FF2B5EF4-FFF2-40B4-BE49-F238E27FC236}">
                  <a16:creationId xmlns:a16="http://schemas.microsoft.com/office/drawing/2014/main" id="{F577C965-7A9C-C04E-9AF5-44D316B45EF6}"/>
                </a:ext>
              </a:extLst>
            </p:cNvPr>
            <p:cNvCxnSpPr>
              <a:cxnSpLocks/>
            </p:cNvCxnSpPr>
            <p:nvPr/>
          </p:nvCxnSpPr>
          <p:spPr>
            <a:xfrm>
              <a:off x="1704975" y="4105275"/>
              <a:ext cx="571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B32F483-F010-FF4F-BC4C-821F72B80B0F}"/>
              </a:ext>
            </a:extLst>
          </p:cNvPr>
          <p:cNvGrpSpPr/>
          <p:nvPr/>
        </p:nvGrpSpPr>
        <p:grpSpPr>
          <a:xfrm>
            <a:off x="6468123" y="3515037"/>
            <a:ext cx="4327293" cy="2814637"/>
            <a:chOff x="4472608" y="3305175"/>
            <a:chExt cx="4327293" cy="2814637"/>
          </a:xfrm>
        </p:grpSpPr>
        <p:pic>
          <p:nvPicPr>
            <p:cNvPr id="8" name="Picture 7">
              <a:extLst>
                <a:ext uri="{FF2B5EF4-FFF2-40B4-BE49-F238E27FC236}">
                  <a16:creationId xmlns:a16="http://schemas.microsoft.com/office/drawing/2014/main" id="{4D6E213D-7A49-D94A-8CEE-20820FE05F7C}"/>
                </a:ext>
              </a:extLst>
            </p:cNvPr>
            <p:cNvPicPr>
              <a:picLocks noChangeAspect="1"/>
            </p:cNvPicPr>
            <p:nvPr/>
          </p:nvPicPr>
          <p:blipFill>
            <a:blip r:embed="rId4"/>
            <a:stretch>
              <a:fillRect/>
            </a:stretch>
          </p:blipFill>
          <p:spPr>
            <a:xfrm>
              <a:off x="4472608" y="3305175"/>
              <a:ext cx="1794841" cy="2814637"/>
            </a:xfrm>
            <a:prstGeom prst="rect">
              <a:avLst/>
            </a:prstGeom>
          </p:spPr>
        </p:pic>
        <p:pic>
          <p:nvPicPr>
            <p:cNvPr id="9" name="Picture 8">
              <a:extLst>
                <a:ext uri="{FF2B5EF4-FFF2-40B4-BE49-F238E27FC236}">
                  <a16:creationId xmlns:a16="http://schemas.microsoft.com/office/drawing/2014/main" id="{3C1C0EF6-79DD-8941-BB3A-FDBEBA414597}"/>
                </a:ext>
              </a:extLst>
            </p:cNvPr>
            <p:cNvPicPr>
              <a:picLocks noChangeAspect="1"/>
            </p:cNvPicPr>
            <p:nvPr/>
          </p:nvPicPr>
          <p:blipFill>
            <a:blip r:embed="rId5"/>
            <a:stretch>
              <a:fillRect/>
            </a:stretch>
          </p:blipFill>
          <p:spPr>
            <a:xfrm>
              <a:off x="7096124" y="3330974"/>
              <a:ext cx="1703777" cy="2788838"/>
            </a:xfrm>
            <a:prstGeom prst="rect">
              <a:avLst/>
            </a:prstGeom>
          </p:spPr>
        </p:pic>
        <p:cxnSp>
          <p:nvCxnSpPr>
            <p:cNvPr id="10" name="Straight Arrow Connector 9">
              <a:extLst>
                <a:ext uri="{FF2B5EF4-FFF2-40B4-BE49-F238E27FC236}">
                  <a16:creationId xmlns:a16="http://schemas.microsoft.com/office/drawing/2014/main" id="{DB1E7060-EB85-3D4A-B797-95D58193A09D}"/>
                </a:ext>
              </a:extLst>
            </p:cNvPr>
            <p:cNvCxnSpPr>
              <a:cxnSpLocks/>
            </p:cNvCxnSpPr>
            <p:nvPr/>
          </p:nvCxnSpPr>
          <p:spPr>
            <a:xfrm>
              <a:off x="6391275" y="4772025"/>
              <a:ext cx="571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556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B7F9-FC92-1147-A565-5592852B57A2}"/>
              </a:ext>
            </a:extLst>
          </p:cNvPr>
          <p:cNvSpPr>
            <a:spLocks noGrp="1"/>
          </p:cNvSpPr>
          <p:nvPr>
            <p:ph type="title"/>
          </p:nvPr>
        </p:nvSpPr>
        <p:spPr/>
        <p:txBody>
          <a:bodyPr>
            <a:noAutofit/>
          </a:bodyPr>
          <a:lstStyle/>
          <a:p>
            <a:r>
              <a:rPr lang="en-US" sz="4000" dirty="0"/>
              <a:t>Learning Single-View 3D Object Reconstruction without 3D Supervision</a:t>
            </a:r>
          </a:p>
        </p:txBody>
      </p:sp>
      <p:sp>
        <p:nvSpPr>
          <p:cNvPr id="3" name="Content Placeholder 2">
            <a:extLst>
              <a:ext uri="{FF2B5EF4-FFF2-40B4-BE49-F238E27FC236}">
                <a16:creationId xmlns:a16="http://schemas.microsoft.com/office/drawing/2014/main" id="{54D079AB-BFAF-0941-9348-0564416C980C}"/>
              </a:ext>
            </a:extLst>
          </p:cNvPr>
          <p:cNvSpPr>
            <a:spLocks noGrp="1"/>
          </p:cNvSpPr>
          <p:nvPr>
            <p:ph idx="1"/>
          </p:nvPr>
        </p:nvSpPr>
        <p:spPr/>
        <p:txBody>
          <a:bodyPr/>
          <a:lstStyle/>
          <a:p>
            <a:pPr marL="0" indent="0">
              <a:buNone/>
            </a:pPr>
            <a:r>
              <a:rPr lang="en-US" dirty="0"/>
              <a:t>A learning agents (neural networks) should involve the following properties: </a:t>
            </a:r>
          </a:p>
          <a:p>
            <a:pPr marL="342900" indent="-342900">
              <a:buAutoNum type="arabicParenR"/>
            </a:pPr>
            <a:r>
              <a:rPr lang="en-US" dirty="0"/>
              <a:t>the agent should understand the physical meaning of how a 2D observation is generated from the 3D shape</a:t>
            </a:r>
          </a:p>
          <a:p>
            <a:pPr marL="342900" indent="-342900">
              <a:buAutoNum type="arabicParenR"/>
            </a:pPr>
            <a:r>
              <a:rPr lang="en-US" dirty="0"/>
              <a:t>the agent should be conscious about the outcome of its interaction with the object; more specifically, by moving around the object, the agent should be able to correspond the observations to the viewpoint change</a:t>
            </a:r>
          </a:p>
        </p:txBody>
      </p:sp>
      <p:cxnSp>
        <p:nvCxnSpPr>
          <p:cNvPr id="5" name="Straight Arrow Connector 4">
            <a:extLst>
              <a:ext uri="{FF2B5EF4-FFF2-40B4-BE49-F238E27FC236}">
                <a16:creationId xmlns:a16="http://schemas.microsoft.com/office/drawing/2014/main" id="{A72DBA86-8499-914C-9F60-D44C1594E8E6}"/>
              </a:ext>
            </a:extLst>
          </p:cNvPr>
          <p:cNvCxnSpPr>
            <a:cxnSpLocks/>
          </p:cNvCxnSpPr>
          <p:nvPr/>
        </p:nvCxnSpPr>
        <p:spPr>
          <a:xfrm>
            <a:off x="5875020" y="4046220"/>
            <a:ext cx="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3A5DD8B-30BE-B14D-9B83-0684E83D30B8}"/>
              </a:ext>
            </a:extLst>
          </p:cNvPr>
          <p:cNvSpPr/>
          <p:nvPr/>
        </p:nvSpPr>
        <p:spPr>
          <a:xfrm>
            <a:off x="1394460" y="4331970"/>
            <a:ext cx="10092690" cy="646331"/>
          </a:xfrm>
          <a:prstGeom prst="rect">
            <a:avLst/>
          </a:prstGeom>
        </p:spPr>
        <p:txBody>
          <a:bodyPr wrap="square">
            <a:spAutoFit/>
          </a:bodyPr>
          <a:lstStyle/>
          <a:p>
            <a:pPr rtl="1"/>
            <a:r>
              <a:rPr lang="en-US" dirty="0"/>
              <a:t>Then the agent will be able to disentangle the shape from the extrinsic factors(</a:t>
            </a:r>
            <a:r>
              <a:rPr lang="en-US" dirty="0" err="1"/>
              <a:t>e.g</a:t>
            </a:r>
            <a:r>
              <a:rPr lang="en-US" dirty="0"/>
              <a:t> lighting)</a:t>
            </a:r>
          </a:p>
        </p:txBody>
      </p:sp>
    </p:spTree>
    <p:extLst>
      <p:ext uri="{BB962C8B-B14F-4D97-AF65-F5344CB8AC3E}">
        <p14:creationId xmlns:p14="http://schemas.microsoft.com/office/powerpoint/2010/main" val="143473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D5E89E-21D3-6A4A-B5F4-BF6555EDDB68}"/>
                  </a:ext>
                </a:extLst>
              </p:cNvPr>
              <p:cNvSpPr>
                <a:spLocks noGrp="1"/>
              </p:cNvSpPr>
              <p:nvPr>
                <p:ph idx="1"/>
              </p:nvPr>
            </p:nvSpPr>
            <p:spPr>
              <a:xfrm>
                <a:off x="434716" y="5259840"/>
                <a:ext cx="11362543" cy="1136707"/>
              </a:xfrm>
            </p:spPr>
            <p:txBody>
              <a:bodyPr anchor="t">
                <a:normAutofit/>
              </a:bodyPr>
              <a:lstStyle/>
              <a:p>
                <a:pPr marL="0" indent="0">
                  <a:lnSpc>
                    <a:spcPct val="90000"/>
                  </a:lnSpc>
                  <a:buNone/>
                </a:pPr>
                <a:endParaRPr lang="en-US" sz="2400" dirty="0"/>
              </a:p>
              <a:p>
                <a:pPr marL="0" indent="0">
                  <a:lnSpc>
                    <a:spcPct val="90000"/>
                  </a:lnSpc>
                  <a:buNone/>
                </a:pPr>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I</m:t>
                        </m:r>
                      </m:e>
                      <m:sup>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k</m:t>
                        </m:r>
                        <m:r>
                          <a:rPr lang="en-US" sz="2400" b="0" i="0" dirty="0" smtClean="0">
                            <a:latin typeface="Cambria Math" panose="02040503050406030204" pitchFamily="18" charset="0"/>
                          </a:rPr>
                          <m:t>)</m:t>
                        </m:r>
                      </m:sup>
                    </m:sSup>
                    <m:r>
                      <a:rPr lang="en-US" sz="2400" b="0" i="1" dirty="0" smtClean="0">
                        <a:latin typeface="Cambria Math" panose="02040503050406030204" pitchFamily="18" charset="0"/>
                      </a:rPr>
                      <m:t> </m:t>
                    </m:r>
                    <m:r>
                      <a:rPr lang="en-US" sz="2400" i="1" dirty="0" smtClean="0">
                        <a:latin typeface="Cambria Math" panose="02040503050406030204" pitchFamily="18" charset="0"/>
                      </a:rPr>
                      <m:t> </m:t>
                    </m:r>
                  </m:oMath>
                </a14:m>
                <a:r>
                  <a:rPr lang="en-US" sz="2400" dirty="0"/>
                  <a:t>is the 2D image from k-</a:t>
                </a:r>
                <a:r>
                  <a:rPr lang="en-US" sz="2400" dirty="0" err="1"/>
                  <a:t>th</a:t>
                </a:r>
                <a:r>
                  <a:rPr lang="en-US" sz="2400" dirty="0"/>
                  <a:t> viewpoint </a:t>
                </a:r>
                <a14:m>
                  <m:oMath xmlns:m="http://schemas.openxmlformats.org/officeDocument/2006/math">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𝛼</m:t>
                        </m:r>
                      </m:e>
                      <m:sup>
                        <m:r>
                          <a:rPr lang="en-US" sz="2400" dirty="0">
                            <a:latin typeface="Cambria Math" panose="02040503050406030204" pitchFamily="18" charset="0"/>
                          </a:rPr>
                          <m:t>(</m:t>
                        </m:r>
                        <m:r>
                          <m:rPr>
                            <m:sty m:val="p"/>
                          </m:rPr>
                          <a:rPr lang="en-US" sz="2400" dirty="0">
                            <a:latin typeface="Cambria Math" panose="02040503050406030204" pitchFamily="18" charset="0"/>
                          </a:rPr>
                          <m:t>k</m:t>
                        </m:r>
                        <m:r>
                          <a:rPr lang="en-US" sz="2400" dirty="0">
                            <a:latin typeface="Cambria Math" panose="02040503050406030204" pitchFamily="18" charset="0"/>
                          </a:rPr>
                          <m:t>)</m:t>
                        </m:r>
                      </m:sup>
                    </m:sSup>
                    <m:r>
                      <a:rPr lang="en-US" sz="2400" b="0" i="1" dirty="0" smtClean="0">
                        <a:latin typeface="Cambria Math" panose="02040503050406030204" pitchFamily="18" charset="0"/>
                      </a:rPr>
                      <m:t>→</m:t>
                    </m:r>
                    <m:r>
                      <a:rPr lang="en-US" sz="2400" i="1" dirty="0">
                        <a:latin typeface="Cambria Math" panose="02040503050406030204" pitchFamily="18" charset="0"/>
                      </a:rPr>
                      <m:t> </m:t>
                    </m:r>
                  </m:oMath>
                </a14:m>
                <a:r>
                  <a:rPr lang="en-US" sz="2400" dirty="0"/>
                  <a:t>by projection </a:t>
                </a:r>
                <a14:m>
                  <m:oMath xmlns:m="http://schemas.openxmlformats.org/officeDocument/2006/math">
                    <m:sSup>
                      <m:sSupPr>
                        <m:ctrlPr>
                          <a:rPr lang="en-US" sz="2400" i="1" dirty="0">
                            <a:latin typeface="Cambria Math" panose="02040503050406030204" pitchFamily="18" charset="0"/>
                          </a:rPr>
                        </m:ctrlPr>
                      </m:sSupPr>
                      <m:e>
                        <m:r>
                          <m:rPr>
                            <m:sty m:val="p"/>
                          </m:rPr>
                          <a:rPr lang="en-US" sz="2400" dirty="0">
                            <a:latin typeface="Cambria Math" panose="02040503050406030204" pitchFamily="18" charset="0"/>
                          </a:rPr>
                          <m:t>I</m:t>
                        </m:r>
                      </m:e>
                      <m:sup>
                        <m:r>
                          <a:rPr lang="en-US" sz="2400" dirty="0">
                            <a:latin typeface="Cambria Math" panose="02040503050406030204" pitchFamily="18" charset="0"/>
                          </a:rPr>
                          <m:t>(</m:t>
                        </m:r>
                        <m:r>
                          <m:rPr>
                            <m:sty m:val="p"/>
                          </m:rPr>
                          <a:rPr lang="en-US" sz="2400" dirty="0">
                            <a:latin typeface="Cambria Math" panose="02040503050406030204" pitchFamily="18" charset="0"/>
                          </a:rPr>
                          <m:t>k</m:t>
                        </m:r>
                        <m:r>
                          <a:rPr lang="en-US" sz="2400" dirty="0">
                            <a:latin typeface="Cambria Math" panose="02040503050406030204" pitchFamily="18" charset="0"/>
                          </a:rPr>
                          <m:t>)</m:t>
                        </m:r>
                      </m:sup>
                    </m:sSup>
                    <m:r>
                      <a:rPr lang="en-US" sz="2400" i="1" dirty="0">
                        <a:latin typeface="Cambria Math" panose="02040503050406030204" pitchFamily="18" charset="0"/>
                      </a:rPr>
                      <m:t> </m:t>
                    </m:r>
                  </m:oMath>
                </a14:m>
                <a:r>
                  <a:rPr lang="en-US" sz="2400" dirty="0"/>
                  <a:t>= P(X;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𝛼</m:t>
                        </m:r>
                      </m:e>
                      <m:sup>
                        <m:r>
                          <a:rPr lang="en-US" sz="2400" dirty="0">
                            <a:latin typeface="Cambria Math" panose="02040503050406030204" pitchFamily="18" charset="0"/>
                          </a:rPr>
                          <m:t>(</m:t>
                        </m:r>
                        <m:r>
                          <m:rPr>
                            <m:sty m:val="p"/>
                          </m:rPr>
                          <a:rPr lang="en-US" sz="2400" dirty="0">
                            <a:latin typeface="Cambria Math" panose="02040503050406030204" pitchFamily="18" charset="0"/>
                          </a:rPr>
                          <m:t>k</m:t>
                        </m:r>
                        <m:r>
                          <a:rPr lang="en-US" sz="2400" dirty="0">
                            <a:latin typeface="Cambria Math" panose="02040503050406030204" pitchFamily="18" charset="0"/>
                          </a:rPr>
                          <m:t>)</m:t>
                        </m:r>
                      </m:sup>
                    </m:sSup>
                    <m:r>
                      <a:rPr lang="en-US" sz="2400" i="1" dirty="0">
                        <a:latin typeface="Cambria Math" panose="02040503050406030204" pitchFamily="18" charset="0"/>
                      </a:rPr>
                      <m:t> </m:t>
                    </m:r>
                  </m:oMath>
                </a14:m>
                <a:r>
                  <a:rPr lang="en-US" sz="2400" dirty="0"/>
                  <a:t>)</a:t>
                </a:r>
              </a:p>
            </p:txBody>
          </p:sp>
        </mc:Choice>
        <mc:Fallback xmlns="">
          <p:sp>
            <p:nvSpPr>
              <p:cNvPr id="3" name="Content Placeholder 2">
                <a:extLst>
                  <a:ext uri="{FF2B5EF4-FFF2-40B4-BE49-F238E27FC236}">
                    <a16:creationId xmlns:a16="http://schemas.microsoft.com/office/drawing/2014/main" id="{DBD5E89E-21D3-6A4A-B5F4-BF6555EDDB68}"/>
                  </a:ext>
                </a:extLst>
              </p:cNvPr>
              <p:cNvSpPr>
                <a:spLocks noGrp="1" noRot="1" noChangeAspect="1" noMove="1" noResize="1" noEditPoints="1" noAdjustHandles="1" noChangeArrowheads="1" noChangeShapeType="1" noTextEdit="1"/>
              </p:cNvSpPr>
              <p:nvPr>
                <p:ph idx="1"/>
              </p:nvPr>
            </p:nvSpPr>
            <p:spPr>
              <a:xfrm>
                <a:off x="434716" y="5259840"/>
                <a:ext cx="11362543" cy="113670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E9D6420-592F-4142-A230-13570B4E3764}"/>
              </a:ext>
            </a:extLst>
          </p:cNvPr>
          <p:cNvPicPr>
            <a:picLocks noChangeAspect="1"/>
          </p:cNvPicPr>
          <p:nvPr/>
        </p:nvPicPr>
        <p:blipFill>
          <a:blip r:embed="rId4"/>
          <a:stretch>
            <a:fillRect/>
          </a:stretch>
        </p:blipFill>
        <p:spPr>
          <a:xfrm>
            <a:off x="2737512" y="1390650"/>
            <a:ext cx="4924425" cy="3869190"/>
          </a:xfrm>
          <a:prstGeom prst="rect">
            <a:avLst/>
          </a:prstGeom>
        </p:spPr>
      </p:pic>
      <p:sp>
        <p:nvSpPr>
          <p:cNvPr id="5" name="Rectangle 4">
            <a:extLst>
              <a:ext uri="{FF2B5EF4-FFF2-40B4-BE49-F238E27FC236}">
                <a16:creationId xmlns:a16="http://schemas.microsoft.com/office/drawing/2014/main" id="{0C6C740A-8385-2B42-B6E6-EAA083DC5E8B}"/>
              </a:ext>
            </a:extLst>
          </p:cNvPr>
          <p:cNvSpPr/>
          <p:nvPr/>
        </p:nvSpPr>
        <p:spPr>
          <a:xfrm>
            <a:off x="704538" y="522720"/>
            <a:ext cx="11092721" cy="867930"/>
          </a:xfrm>
          <a:prstGeom prst="rect">
            <a:avLst/>
          </a:prstGeom>
        </p:spPr>
        <p:txBody>
          <a:bodyPr wrap="square">
            <a:spAutoFit/>
          </a:bodyPr>
          <a:lstStyle/>
          <a:p>
            <a:pPr>
              <a:lnSpc>
                <a:spcPct val="90000"/>
              </a:lnSpc>
            </a:pPr>
            <a:r>
              <a:rPr lang="en-US" sz="2800" u="sng" dirty="0"/>
              <a:t>Problem </a:t>
            </a:r>
            <a:r>
              <a:rPr lang="en-US" sz="2800" dirty="0"/>
              <a:t>: Understanding 3D object from learning agent’s perspective</a:t>
            </a:r>
          </a:p>
        </p:txBody>
      </p:sp>
    </p:spTree>
    <p:extLst>
      <p:ext uri="{BB962C8B-B14F-4D97-AF65-F5344CB8AC3E}">
        <p14:creationId xmlns:p14="http://schemas.microsoft.com/office/powerpoint/2010/main" val="30200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6C740A-8385-2B42-B6E6-EAA083DC5E8B}"/>
              </a:ext>
            </a:extLst>
          </p:cNvPr>
          <p:cNvSpPr/>
          <p:nvPr/>
        </p:nvSpPr>
        <p:spPr>
          <a:xfrm>
            <a:off x="704538" y="522720"/>
            <a:ext cx="11092721" cy="867930"/>
          </a:xfrm>
          <a:prstGeom prst="rect">
            <a:avLst/>
          </a:prstGeom>
        </p:spPr>
        <p:txBody>
          <a:bodyPr wrap="square">
            <a:spAutoFit/>
          </a:bodyPr>
          <a:lstStyle/>
          <a:p>
            <a:pPr>
              <a:lnSpc>
                <a:spcPct val="90000"/>
              </a:lnSpc>
            </a:pPr>
            <a:r>
              <a:rPr lang="en-US" sz="2800" u="sng" dirty="0"/>
              <a:t>Problem </a:t>
            </a:r>
            <a:r>
              <a:rPr lang="en-US" sz="2800" dirty="0"/>
              <a:t>: Single-view 3D volume reconstruction with perspective transformation</a:t>
            </a:r>
          </a:p>
        </p:txBody>
      </p:sp>
      <p:pic>
        <p:nvPicPr>
          <p:cNvPr id="7" name="Picture 6">
            <a:extLst>
              <a:ext uri="{FF2B5EF4-FFF2-40B4-BE49-F238E27FC236}">
                <a16:creationId xmlns:a16="http://schemas.microsoft.com/office/drawing/2014/main" id="{ACFCA9E2-6CCC-7242-8D88-2F0747986077}"/>
              </a:ext>
            </a:extLst>
          </p:cNvPr>
          <p:cNvPicPr>
            <a:picLocks noChangeAspect="1"/>
          </p:cNvPicPr>
          <p:nvPr/>
        </p:nvPicPr>
        <p:blipFill>
          <a:blip r:embed="rId3"/>
          <a:stretch>
            <a:fillRect/>
          </a:stretch>
        </p:blipFill>
        <p:spPr>
          <a:xfrm>
            <a:off x="2556706" y="1699532"/>
            <a:ext cx="6494936" cy="4135903"/>
          </a:xfrm>
          <a:prstGeom prst="rect">
            <a:avLst/>
          </a:prstGeom>
        </p:spPr>
      </p:pic>
    </p:spTree>
    <p:extLst>
      <p:ext uri="{BB962C8B-B14F-4D97-AF65-F5344CB8AC3E}">
        <p14:creationId xmlns:p14="http://schemas.microsoft.com/office/powerpoint/2010/main" val="309644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8068-3C0A-9E4A-9851-AC791459F00D}"/>
              </a:ext>
            </a:extLst>
          </p:cNvPr>
          <p:cNvSpPr>
            <a:spLocks noGrp="1"/>
          </p:cNvSpPr>
          <p:nvPr>
            <p:ph type="title"/>
          </p:nvPr>
        </p:nvSpPr>
        <p:spPr/>
        <p:txBody>
          <a:bodyPr/>
          <a:lstStyle/>
          <a:p>
            <a:r>
              <a:rPr lang="en-US" dirty="0"/>
              <a:t>Assumptions on the input</a:t>
            </a:r>
          </a:p>
        </p:txBody>
      </p:sp>
      <p:sp>
        <p:nvSpPr>
          <p:cNvPr id="3" name="Content Placeholder 2">
            <a:extLst>
              <a:ext uri="{FF2B5EF4-FFF2-40B4-BE49-F238E27FC236}">
                <a16:creationId xmlns:a16="http://schemas.microsoft.com/office/drawing/2014/main" id="{DA7FA632-4D6D-7B41-82B6-A509C79EA0D0}"/>
              </a:ext>
            </a:extLst>
          </p:cNvPr>
          <p:cNvSpPr>
            <a:spLocks noGrp="1"/>
          </p:cNvSpPr>
          <p:nvPr>
            <p:ph idx="1"/>
          </p:nvPr>
        </p:nvSpPr>
        <p:spPr/>
        <p:txBody>
          <a:bodyPr/>
          <a:lstStyle/>
          <a:p>
            <a:pPr marL="0" indent="0">
              <a:buNone/>
            </a:pPr>
            <a:r>
              <a:rPr lang="en-US" dirty="0"/>
              <a:t>We focus on the 3D shape learning by ignoring the color and texture factors, and we further simplify the problem by making the following assumptions: </a:t>
            </a:r>
          </a:p>
          <a:p>
            <a:pPr marL="342900" indent="-342900">
              <a:buAutoNum type="arabicParenR"/>
            </a:pPr>
            <a:r>
              <a:rPr lang="en-US" dirty="0"/>
              <a:t>the scene is clean white background; </a:t>
            </a:r>
          </a:p>
          <a:p>
            <a:pPr marL="342900" indent="-342900">
              <a:buAutoNum type="arabicParenR"/>
            </a:pPr>
            <a:r>
              <a:rPr lang="en-US" dirty="0"/>
              <a:t>the illumination is constant natural lighting. </a:t>
            </a:r>
            <a:endParaRPr lang="he-IL" dirty="0"/>
          </a:p>
          <a:p>
            <a:pPr marL="0" indent="0">
              <a:buNone/>
            </a:pPr>
            <a:endParaRPr lang="he-IL" dirty="0"/>
          </a:p>
        </p:txBody>
      </p:sp>
    </p:spTree>
    <p:extLst>
      <p:ext uri="{BB962C8B-B14F-4D97-AF65-F5344CB8AC3E}">
        <p14:creationId xmlns:p14="http://schemas.microsoft.com/office/powerpoint/2010/main" val="3661639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74044" y="316753"/>
            <a:ext cx="9191699" cy="1450757"/>
          </a:xfrm>
        </p:spPr>
        <p:txBody>
          <a:bodyPr/>
          <a:lstStyle/>
          <a:p>
            <a:pPr algn="ctr"/>
            <a:r>
              <a:rPr lang="en-US" dirty="0">
                <a:solidFill>
                  <a:schemeClr val="accent2"/>
                </a:solidFill>
                <a:cs typeface="Arial" panose="020B0604020202020204" pitchFamily="34" charset="0"/>
              </a:rPr>
              <a:t>Rendering Image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0139" y="1605952"/>
                <a:ext cx="8020050" cy="3179804"/>
              </a:xfrm>
            </p:spPr>
            <p:txBody>
              <a:bodyPr>
                <a:noAutofit/>
              </a:bodyPr>
              <a:lstStyle/>
              <a:p>
                <a:pPr marL="0" indent="0">
                  <a:buNone/>
                </a:pPr>
                <a:r>
                  <a:rPr lang="en-US" sz="2200" u="sng" dirty="0">
                    <a:cs typeface="Arial" panose="020B0604020202020204" pitchFamily="34" charset="0"/>
                  </a:rPr>
                  <a:t>Case 1</a:t>
                </a:r>
                <a:r>
                  <a:rPr lang="en-US" sz="2200" dirty="0">
                    <a:cs typeface="Arial" panose="020B0604020202020204" pitchFamily="34" charset="0"/>
                  </a:rPr>
                  <a:t> we know the ground truth 3D volume </a:t>
                </a:r>
                <a14:m>
                  <m:oMath xmlns:m="http://schemas.openxmlformats.org/officeDocument/2006/math">
                    <m:r>
                      <a:rPr lang="en-US" sz="2200" i="1">
                        <a:latin typeface="Cambria Math" panose="02040503050406030204" pitchFamily="18" charset="0"/>
                        <a:cs typeface="Arial" panose="020B0604020202020204" pitchFamily="34" charset="0"/>
                      </a:rPr>
                      <m:t>𝑉</m:t>
                    </m:r>
                  </m:oMath>
                </a14:m>
                <a:endParaRPr lang="en-US" sz="2200" dirty="0">
                  <a:cs typeface="Arial" panose="020B0604020202020204" pitchFamily="34" charset="0"/>
                </a:endParaRPr>
              </a:p>
              <a:p>
                <a:pPr>
                  <a:buFont typeface="Arial" panose="020B0604020202020204" pitchFamily="34" charset="0"/>
                  <a:buChar char="•"/>
                </a:pPr>
                <a:endParaRPr lang="en-US" sz="2200" dirty="0">
                  <a:cs typeface="Arial" panose="020B0604020202020204" pitchFamily="34" charset="0"/>
                </a:endParaRPr>
              </a:p>
              <a:p>
                <a:pPr>
                  <a:buFont typeface="Arial" panose="020B0604020202020204" pitchFamily="34" charset="0"/>
                  <a:buChar char="•"/>
                </a:pPr>
                <a:endParaRPr lang="en-US" sz="2200" dirty="0">
                  <a:cs typeface="Arial" panose="020B0604020202020204" pitchFamily="34" charset="0"/>
                </a:endParaRPr>
              </a:p>
              <a:p>
                <a:pPr>
                  <a:buFont typeface="Arial" panose="020B0604020202020204" pitchFamily="34" charset="0"/>
                  <a:buChar char="•"/>
                </a:pPr>
                <a:endParaRPr lang="en-US" sz="2200" dirty="0">
                  <a:cs typeface="Arial" panose="020B0604020202020204" pitchFamily="34" charset="0"/>
                </a:endParaRPr>
              </a:p>
              <a:p>
                <a:pPr marL="0" indent="0">
                  <a:buNone/>
                </a:pPr>
                <a:endParaRPr lang="en-US" sz="2200" dirty="0">
                  <a:cs typeface="Arial" panose="020B0604020202020204" pitchFamily="34" charset="0"/>
                </a:endParaRPr>
              </a:p>
              <a:p>
                <a:pPr>
                  <a:buFont typeface="Arial" panose="020B0604020202020204" pitchFamily="34" charset="0"/>
                  <a:buChar char="•"/>
                </a:pPr>
                <a:r>
                  <a:rPr lang="en-US" sz="2200" dirty="0">
                    <a:cs typeface="Arial" panose="020B0604020202020204" pitchFamily="34" charset="0"/>
                  </a:rPr>
                  <a:t>Loss function </a:t>
                </a:r>
                <a:r>
                  <a:rPr lang="en-US" sz="2400" dirty="0" err="1"/>
                  <a:t>L</a:t>
                </a:r>
                <a:r>
                  <a:rPr lang="en-US" sz="2400" baseline="-25000" dirty="0" err="1"/>
                  <a:t>vol</a:t>
                </a:r>
                <a:r>
                  <a:rPr lang="en-US" sz="2400" dirty="0"/>
                  <a:t>(</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𝐼</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𝑘</m:t>
                            </m:r>
                          </m:e>
                        </m:d>
                      </m:sup>
                    </m:sSup>
                  </m:oMath>
                </a14:m>
                <a:r>
                  <a:rPr lang="en-US" sz="2400" dirty="0"/>
                  <a:t>) = </a:t>
                </a:r>
                <a14:m>
                  <m:oMath xmlns:m="http://schemas.openxmlformats.org/officeDocument/2006/math">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r>
                                  <a:rPr lang="en-US" sz="2400" i="1">
                                    <a:latin typeface="Cambria Math" panose="02040503050406030204" pitchFamily="18" charset="0"/>
                                  </a:rPr>
                                  <m:t>−</m:t>
                                </m:r>
                                <m:r>
                                  <a:rPr lang="en-US" sz="2400" i="1">
                                    <a:latin typeface="Cambria Math" panose="02040503050406030204" pitchFamily="18" charset="0"/>
                                  </a:rPr>
                                  <m:t>𝑉</m:t>
                                </m:r>
                              </m:e>
                            </m:d>
                          </m:e>
                        </m:d>
                      </m:e>
                      <m:sub>
                        <m:r>
                          <a:rPr lang="en-US" sz="2400" i="1">
                            <a:latin typeface="Cambria Math" panose="02040503050406030204" pitchFamily="18" charset="0"/>
                          </a:rPr>
                          <m:t>2</m:t>
                        </m:r>
                      </m:sub>
                      <m:sup>
                        <m:r>
                          <a:rPr lang="en-US" sz="2400" i="1">
                            <a:latin typeface="Cambria Math" panose="02040503050406030204" pitchFamily="18" charset="0"/>
                          </a:rPr>
                          <m:t>2</m:t>
                        </m:r>
                      </m:sup>
                    </m:sSubSup>
                  </m:oMath>
                </a14:m>
                <a:r>
                  <a:rPr lang="en-US" sz="2400" dirty="0"/>
                  <a:t>.</a:t>
                </a:r>
                <a:endParaRPr lang="en-US" sz="2200" dirty="0">
                  <a:cs typeface="Arial" panose="020B0604020202020204" pitchFamily="34" charset="0"/>
                </a:endParaRPr>
              </a:p>
              <a:p>
                <a:pPr>
                  <a:buFont typeface="Arial" panose="020B0604020202020204" pitchFamily="34" charset="0"/>
                  <a:buChar char="•"/>
                </a:pPr>
                <a:endParaRPr lang="en-US" sz="22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0139" y="1605952"/>
                <a:ext cx="8020050" cy="3179804"/>
              </a:xfrm>
              <a:blipFill>
                <a:blip r:embed="rId3"/>
                <a:stretch>
                  <a:fillRect l="-949" t="-794"/>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F9103495-F3E0-AE4C-8928-12CDAF352E59}"/>
              </a:ext>
            </a:extLst>
          </p:cNvPr>
          <p:cNvSpPr/>
          <p:nvPr/>
        </p:nvSpPr>
        <p:spPr>
          <a:xfrm>
            <a:off x="2132639" y="2166627"/>
            <a:ext cx="1431235" cy="407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15" name="Rounded Rectangle 14">
            <a:extLst>
              <a:ext uri="{FF2B5EF4-FFF2-40B4-BE49-F238E27FC236}">
                <a16:creationId xmlns:a16="http://schemas.microsoft.com/office/drawing/2014/main" id="{67413D8B-9C90-6A4F-9C5A-A7EE100E2E0B}"/>
              </a:ext>
            </a:extLst>
          </p:cNvPr>
          <p:cNvSpPr/>
          <p:nvPr/>
        </p:nvSpPr>
        <p:spPr>
          <a:xfrm>
            <a:off x="7566515" y="2166627"/>
            <a:ext cx="1431235" cy="407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32D41D0-5008-B041-8955-7A651BE0EA1F}"/>
                  </a:ext>
                </a:extLst>
              </p:cNvPr>
              <p:cNvSpPr/>
              <p:nvPr/>
            </p:nvSpPr>
            <p:spPr>
              <a:xfrm>
                <a:off x="1443525" y="2605725"/>
                <a:ext cx="3541645" cy="664926"/>
              </a:xfrm>
              <a:prstGeom prst="rect">
                <a:avLst/>
              </a:prstGeom>
              <a:ln>
                <a:solidFill>
                  <a:schemeClr val="accent3">
                    <a:lumMod val="60000"/>
                    <a:lumOff val="40000"/>
                  </a:schemeClr>
                </a:solidFill>
              </a:ln>
            </p:spPr>
            <p:txBody>
              <a:bodyPr wrap="square" anchor="t">
                <a:spAutoFit/>
              </a:bodyPr>
              <a:lstStyle/>
              <a:p>
                <a:pPr algn="ctr"/>
                <a:r>
                  <a:rPr lang="en-US" dirty="0"/>
                  <a:t>learns a viewpoint-invariant latent representation h(</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d>
                          <m:dPr>
                            <m:ctrlPr>
                              <a:rPr lang="en-US" i="1" dirty="0">
                                <a:latin typeface="Cambria Math" panose="02040503050406030204" pitchFamily="18" charset="0"/>
                              </a:rPr>
                            </m:ctrlPr>
                          </m:dPr>
                          <m:e>
                            <m:r>
                              <a:rPr lang="en-US" i="1" dirty="0">
                                <a:latin typeface="Cambria Math" panose="02040503050406030204" pitchFamily="18" charset="0"/>
                              </a:rPr>
                              <m:t>𝑘</m:t>
                            </m:r>
                          </m:e>
                        </m:d>
                      </m:sup>
                    </m:sSup>
                  </m:oMath>
                </a14:m>
                <a:r>
                  <a:rPr lang="en-US" dirty="0"/>
                  <a:t>)</a:t>
                </a:r>
              </a:p>
            </p:txBody>
          </p:sp>
        </mc:Choice>
        <mc:Fallback xmlns="">
          <p:sp>
            <p:nvSpPr>
              <p:cNvPr id="16" name="Rectangle 15">
                <a:extLst>
                  <a:ext uri="{FF2B5EF4-FFF2-40B4-BE49-F238E27FC236}">
                    <a16:creationId xmlns:a16="http://schemas.microsoft.com/office/drawing/2014/main" id="{832D41D0-5008-B041-8955-7A651BE0EA1F}"/>
                  </a:ext>
                </a:extLst>
              </p:cNvPr>
              <p:cNvSpPr>
                <a:spLocks noRot="1" noChangeAspect="1" noMove="1" noResize="1" noEditPoints="1" noAdjustHandles="1" noChangeArrowheads="1" noChangeShapeType="1" noTextEdit="1"/>
              </p:cNvSpPr>
              <p:nvPr/>
            </p:nvSpPr>
            <p:spPr>
              <a:xfrm>
                <a:off x="1443525" y="2605725"/>
                <a:ext cx="3541645" cy="664926"/>
              </a:xfrm>
              <a:prstGeom prst="rect">
                <a:avLst/>
              </a:prstGeom>
              <a:blipFill>
                <a:blip r:embed="rId4"/>
                <a:stretch>
                  <a:fillRect t="-1818" b="-9091"/>
                </a:stretch>
              </a:blipFill>
              <a:ln>
                <a:solidFill>
                  <a:schemeClr val="accent3">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C508BA9-E573-7740-B53C-2B49B468DE86}"/>
                  </a:ext>
                </a:extLst>
              </p:cNvPr>
              <p:cNvSpPr/>
              <p:nvPr/>
            </p:nvSpPr>
            <p:spPr>
              <a:xfrm>
                <a:off x="6585369" y="2607713"/>
                <a:ext cx="4565561" cy="387927"/>
              </a:xfrm>
              <a:prstGeom prst="rect">
                <a:avLst/>
              </a:prstGeom>
              <a:ln>
                <a:solidFill>
                  <a:schemeClr val="accent3">
                    <a:lumMod val="60000"/>
                    <a:lumOff val="40000"/>
                  </a:schemeClr>
                </a:solidFill>
              </a:ln>
            </p:spPr>
            <p:txBody>
              <a:bodyPr wrap="square">
                <a:spAutoFit/>
              </a:bodyPr>
              <a:lstStyle/>
              <a:p>
                <a:r>
                  <a:rPr lang="en-US" dirty="0"/>
                  <a:t>generates the 3D volume </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𝑉</m:t>
                        </m:r>
                      </m:e>
                    </m:acc>
                  </m:oMath>
                </a14:m>
                <a:r>
                  <a:rPr lang="en-US" dirty="0"/>
                  <a:t> = g(h(</a:t>
                </a:r>
                <a14:m>
                  <m:oMath xmlns:m="http://schemas.openxmlformats.org/officeDocument/2006/math">
                    <m:sSup>
                      <m:sSupPr>
                        <m:ctrlPr>
                          <a:rPr lang="en-US" i="1" dirty="0">
                            <a:latin typeface="Cambria Math" panose="02040503050406030204" pitchFamily="18" charset="0"/>
                          </a:rPr>
                        </m:ctrlPr>
                      </m:sSupPr>
                      <m:e>
                        <m:r>
                          <a:rPr lang="en-US" dirty="0">
                            <a:latin typeface="Cambria Math" panose="02040503050406030204" pitchFamily="18" charset="0"/>
                          </a:rPr>
                          <m:t>𝐼</m:t>
                        </m:r>
                      </m:e>
                      <m:sup>
                        <m:d>
                          <m:dPr>
                            <m:ctrlPr>
                              <a:rPr lang="en-US" i="1" dirty="0">
                                <a:latin typeface="Cambria Math" panose="02040503050406030204" pitchFamily="18" charset="0"/>
                              </a:rPr>
                            </m:ctrlPr>
                          </m:dPr>
                          <m:e>
                            <m:r>
                              <a:rPr lang="en-US" dirty="0">
                                <a:latin typeface="Cambria Math" panose="02040503050406030204" pitchFamily="18" charset="0"/>
                              </a:rPr>
                              <m:t>𝑘</m:t>
                            </m:r>
                          </m:e>
                        </m:d>
                      </m:sup>
                    </m:sSup>
                  </m:oMath>
                </a14:m>
                <a:r>
                  <a:rPr lang="en-US" dirty="0"/>
                  <a:t>)). </a:t>
                </a:r>
              </a:p>
            </p:txBody>
          </p:sp>
        </mc:Choice>
        <mc:Fallback xmlns="">
          <p:sp>
            <p:nvSpPr>
              <p:cNvPr id="17" name="Rectangle 16">
                <a:extLst>
                  <a:ext uri="{FF2B5EF4-FFF2-40B4-BE49-F238E27FC236}">
                    <a16:creationId xmlns:a16="http://schemas.microsoft.com/office/drawing/2014/main" id="{BC508BA9-E573-7740-B53C-2B49B468DE86}"/>
                  </a:ext>
                </a:extLst>
              </p:cNvPr>
              <p:cNvSpPr>
                <a:spLocks noRot="1" noChangeAspect="1" noMove="1" noResize="1" noEditPoints="1" noAdjustHandles="1" noChangeArrowheads="1" noChangeShapeType="1" noTextEdit="1"/>
              </p:cNvSpPr>
              <p:nvPr/>
            </p:nvSpPr>
            <p:spPr>
              <a:xfrm>
                <a:off x="6585369" y="2607713"/>
                <a:ext cx="4565561" cy="387927"/>
              </a:xfrm>
              <a:prstGeom prst="rect">
                <a:avLst/>
              </a:prstGeom>
              <a:blipFill>
                <a:blip r:embed="rId5"/>
                <a:stretch>
                  <a:fillRect l="-1108" r="-1108" b="-18182"/>
                </a:stretch>
              </a:blipFill>
              <a:ln>
                <a:solidFill>
                  <a:schemeClr val="accent3">
                    <a:lumMod val="60000"/>
                    <a:lumOff val="40000"/>
                  </a:schemeClr>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BCB0F379-BC70-464D-9CB9-519358BD8FF5}"/>
              </a:ext>
            </a:extLst>
          </p:cNvPr>
          <p:cNvCxnSpPr>
            <a:cxnSpLocks/>
            <a:stCxn id="14" idx="3"/>
            <a:endCxn id="15" idx="1"/>
          </p:cNvCxnSpPr>
          <p:nvPr/>
        </p:nvCxnSpPr>
        <p:spPr>
          <a:xfrm>
            <a:off x="3563874" y="2370379"/>
            <a:ext cx="400264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E6BFAC1-FA30-FA46-8AAE-2B7B37FAD734}"/>
              </a:ext>
            </a:extLst>
          </p:cNvPr>
          <p:cNvSpPr/>
          <p:nvPr/>
        </p:nvSpPr>
        <p:spPr>
          <a:xfrm>
            <a:off x="1610139" y="5065459"/>
            <a:ext cx="6096000" cy="830997"/>
          </a:xfrm>
          <a:prstGeom prst="rect">
            <a:avLst/>
          </a:prstGeom>
        </p:spPr>
        <p:txBody>
          <a:bodyPr>
            <a:spAutoFit/>
          </a:bodyPr>
          <a:lstStyle/>
          <a:p>
            <a:r>
              <a:rPr lang="en-US" sz="2400" dirty="0">
                <a:cs typeface="Arial" panose="020B0604020202020204" pitchFamily="34" charset="0"/>
              </a:rPr>
              <a:t>However, ground truth volume may not be available in practice</a:t>
            </a:r>
          </a:p>
        </p:txBody>
      </p:sp>
    </p:spTree>
    <p:extLst>
      <p:ext uri="{BB962C8B-B14F-4D97-AF65-F5344CB8AC3E}">
        <p14:creationId xmlns:p14="http://schemas.microsoft.com/office/powerpoint/2010/main" val="26628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45106" y="1675052"/>
                <a:ext cx="8554452" cy="3140386"/>
              </a:xfrm>
            </p:spPr>
            <p:txBody>
              <a:bodyPr>
                <a:normAutofit fontScale="92500" lnSpcReduction="10000"/>
              </a:bodyPr>
              <a:lstStyle/>
              <a:p>
                <a:pPr marL="0" indent="0">
                  <a:buNone/>
                </a:pPr>
                <a:r>
                  <a:rPr lang="en-US" sz="2200" u="sng" dirty="0">
                    <a:cs typeface="Arial" panose="020B0604020202020204" pitchFamily="34" charset="0"/>
                  </a:rPr>
                  <a:t>Case 2</a:t>
                </a:r>
                <a:r>
                  <a:rPr lang="en-US" sz="2200" dirty="0">
                    <a:cs typeface="Arial" panose="020B0604020202020204" pitchFamily="34" charset="0"/>
                  </a:rPr>
                  <a:t> we do NOT know the ground truth 3D volume </a:t>
                </a:r>
                <a14:m>
                  <m:oMath xmlns:m="http://schemas.openxmlformats.org/officeDocument/2006/math">
                    <m:r>
                      <a:rPr lang="en-US" sz="2200" i="1">
                        <a:latin typeface="Cambria Math" panose="02040503050406030204" pitchFamily="18" charset="0"/>
                        <a:cs typeface="Arial" panose="020B0604020202020204" pitchFamily="34" charset="0"/>
                      </a:rPr>
                      <m:t>𝑉</m:t>
                    </m:r>
                  </m:oMath>
                </a14:m>
                <a:endParaRPr lang="en-US" sz="2200" dirty="0">
                  <a:cs typeface="Arial" panose="020B0604020202020204" pitchFamily="34" charset="0"/>
                </a:endParaRPr>
              </a:p>
              <a:p>
                <a:pPr>
                  <a:buFont typeface="Arial" panose="020B0604020202020204" pitchFamily="34" charset="0"/>
                  <a:buChar char="•"/>
                </a:pPr>
                <a:r>
                  <a:rPr lang="en-US" sz="2200" dirty="0">
                    <a:cs typeface="Arial" panose="020B0604020202020204" pitchFamily="34" charset="0"/>
                  </a:rPr>
                  <a:t> Use 2D silhouette images</a:t>
                </a:r>
              </a:p>
              <a:p>
                <a:pPr>
                  <a:buFont typeface="Arial" panose="020B0604020202020204" pitchFamily="34" charset="0"/>
                  <a:buChar char="•"/>
                </a:pPr>
                <a:r>
                  <a:rPr lang="en-US" sz="2200" dirty="0">
                    <a:cs typeface="Arial" panose="020B0604020202020204" pitchFamily="34" charset="0"/>
                  </a:rPr>
                  <a:t> </a:t>
                </a:r>
                <a14:m>
                  <m:oMath xmlns:m="http://schemas.openxmlformats.org/officeDocument/2006/math">
                    <m:sSup>
                      <m:sSupPr>
                        <m:ctrlPr>
                          <a:rPr lang="en-US" sz="2200" i="1">
                            <a:latin typeface="Cambria Math" panose="02040503050406030204" pitchFamily="18" charset="0"/>
                            <a:cs typeface="Arial" panose="020B0604020202020204" pitchFamily="34" charset="0"/>
                          </a:rPr>
                        </m:ctrlPr>
                      </m:sSupPr>
                      <m:e>
                        <m:r>
                          <a:rPr lang="en-US" sz="2200" i="1">
                            <a:latin typeface="Cambria Math" panose="02040503050406030204" pitchFamily="18" charset="0"/>
                            <a:cs typeface="Arial" panose="020B0604020202020204" pitchFamily="34" charset="0"/>
                          </a:rPr>
                          <m:t>𝑆</m:t>
                        </m:r>
                      </m:e>
                      <m:sup>
                        <m:r>
                          <a:rPr lang="en-US" sz="2200" i="1">
                            <a:latin typeface="Cambria Math" panose="02040503050406030204" pitchFamily="18" charset="0"/>
                            <a:cs typeface="Arial" panose="020B0604020202020204" pitchFamily="34" charset="0"/>
                          </a:rPr>
                          <m:t>(</m:t>
                        </m:r>
                        <m:r>
                          <a:rPr lang="en-US" sz="2200" i="1">
                            <a:latin typeface="Cambria Math" panose="02040503050406030204" pitchFamily="18" charset="0"/>
                            <a:cs typeface="Arial" panose="020B0604020202020204" pitchFamily="34" charset="0"/>
                          </a:rPr>
                          <m:t>𝑗</m:t>
                        </m:r>
                        <m:r>
                          <a:rPr lang="en-US" sz="2200" i="1">
                            <a:latin typeface="Cambria Math" panose="02040503050406030204" pitchFamily="18" charset="0"/>
                            <a:cs typeface="Arial" panose="020B0604020202020204" pitchFamily="34" charset="0"/>
                          </a:rPr>
                          <m:t>)</m:t>
                        </m:r>
                      </m:sup>
                    </m:sSup>
                  </m:oMath>
                </a14:m>
                <a:r>
                  <a:rPr lang="en-US" sz="2200" dirty="0">
                    <a:cs typeface="Arial" panose="020B0604020202020204" pitchFamily="34" charset="0"/>
                  </a:rPr>
                  <a:t>: ground truth 2D silhouette image for the </a:t>
                </a:r>
                <a:r>
                  <a:rPr lang="en-US" sz="2200" i="1" dirty="0">
                    <a:cs typeface="Arial" panose="020B0604020202020204" pitchFamily="34" charset="0"/>
                  </a:rPr>
                  <a:t>j</a:t>
                </a:r>
                <a:r>
                  <a:rPr lang="en-US" sz="2200" dirty="0">
                    <a:cs typeface="Arial" panose="020B0604020202020204" pitchFamily="34" charset="0"/>
                  </a:rPr>
                  <a:t>-</a:t>
                </a:r>
                <a:r>
                  <a:rPr lang="en-US" sz="2200" dirty="0" err="1">
                    <a:cs typeface="Arial" panose="020B0604020202020204" pitchFamily="34" charset="0"/>
                  </a:rPr>
                  <a:t>th</a:t>
                </a:r>
                <a:r>
                  <a:rPr lang="en-US" sz="2200" dirty="0">
                    <a:cs typeface="Arial" panose="020B0604020202020204" pitchFamily="34" charset="0"/>
                  </a:rPr>
                  <a:t> viewpoint </a:t>
                </a:r>
                <a14:m>
                  <m:oMath xmlns:m="http://schemas.openxmlformats.org/officeDocument/2006/math">
                    <m:sSup>
                      <m:sSupPr>
                        <m:ctrlPr>
                          <a:rPr lang="en-US" sz="2200" i="1">
                            <a:latin typeface="Cambria Math" panose="02040503050406030204" pitchFamily="18" charset="0"/>
                            <a:cs typeface="Arial" panose="020B0604020202020204" pitchFamily="34" charset="0"/>
                          </a:rPr>
                        </m:ctrlPr>
                      </m:sSupPr>
                      <m:e>
                        <m:r>
                          <m:rPr>
                            <m:sty m:val="p"/>
                          </m:rPr>
                          <a:rPr lang="el-GR" sz="2200" i="1">
                            <a:latin typeface="Cambria Math" panose="02040503050406030204" pitchFamily="18" charset="0"/>
                            <a:cs typeface="Arial" panose="020B0604020202020204" pitchFamily="34" charset="0"/>
                          </a:rPr>
                          <m:t>α</m:t>
                        </m:r>
                      </m:e>
                      <m:sup>
                        <m:d>
                          <m:dPr>
                            <m:ctrlPr>
                              <a:rPr lang="en-US" sz="2200" i="1">
                                <a:latin typeface="Cambria Math" panose="02040503050406030204" pitchFamily="18" charset="0"/>
                                <a:cs typeface="Arial" panose="020B0604020202020204" pitchFamily="34" charset="0"/>
                              </a:rPr>
                            </m:ctrlPr>
                          </m:dPr>
                          <m:e>
                            <m:r>
                              <a:rPr lang="en-US" sz="2200" i="1">
                                <a:latin typeface="Cambria Math" panose="02040503050406030204" pitchFamily="18" charset="0"/>
                                <a:cs typeface="Arial" panose="020B0604020202020204" pitchFamily="34" charset="0"/>
                              </a:rPr>
                              <m:t>𝑗</m:t>
                            </m:r>
                          </m:e>
                        </m:d>
                      </m:sup>
                    </m:sSup>
                  </m:oMath>
                </a14:m>
                <a:r>
                  <a:rPr lang="en-US" sz="2200" dirty="0">
                    <a:cs typeface="Arial" panose="020B0604020202020204" pitchFamily="34" charset="0"/>
                  </a:rPr>
                  <a:t> </a:t>
                </a:r>
              </a:p>
              <a:p>
                <a:r>
                  <a:rPr lang="en-US" sz="2200" dirty="0">
                    <a:cs typeface="Arial" panose="020B0604020202020204" pitchFamily="34" charset="0"/>
                  </a:rPr>
                  <a:t> </a:t>
                </a:r>
                <a14:m>
                  <m:oMath xmlns:m="http://schemas.openxmlformats.org/officeDocument/2006/math">
                    <m:sSup>
                      <m:sSupPr>
                        <m:ctrlPr>
                          <a:rPr lang="en-US" sz="2200" i="1">
                            <a:latin typeface="Cambria Math" panose="02040503050406030204" pitchFamily="18" charset="0"/>
                            <a:cs typeface="Arial" panose="020B0604020202020204" pitchFamily="34" charset="0"/>
                          </a:rPr>
                        </m:ctrlPr>
                      </m:sSup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𝑆</m:t>
                            </m:r>
                          </m:e>
                        </m:acc>
                      </m:e>
                      <m:sup>
                        <m:r>
                          <a:rPr lang="en-US" sz="2200" i="1">
                            <a:latin typeface="Cambria Math" panose="02040503050406030204" pitchFamily="18" charset="0"/>
                            <a:cs typeface="Arial" panose="020B0604020202020204" pitchFamily="34" charset="0"/>
                          </a:rPr>
                          <m:t>(</m:t>
                        </m:r>
                        <m:r>
                          <a:rPr lang="en-US" sz="2200" i="1">
                            <a:latin typeface="Cambria Math" panose="02040503050406030204" pitchFamily="18" charset="0"/>
                            <a:cs typeface="Arial" panose="020B0604020202020204" pitchFamily="34" charset="0"/>
                          </a:rPr>
                          <m:t>𝑗</m:t>
                        </m:r>
                        <m:r>
                          <a:rPr lang="en-US" sz="2200" i="1">
                            <a:latin typeface="Cambria Math" panose="02040503050406030204" pitchFamily="18" charset="0"/>
                            <a:cs typeface="Arial" panose="020B0604020202020204" pitchFamily="34" charset="0"/>
                          </a:rPr>
                          <m:t>)</m:t>
                        </m:r>
                      </m:sup>
                    </m:sSup>
                  </m:oMath>
                </a14:m>
                <a:r>
                  <a:rPr lang="en-US" sz="2200" dirty="0">
                    <a:cs typeface="Arial" panose="020B0604020202020204" pitchFamily="34" charset="0"/>
                  </a:rPr>
                  <a:t>: generated silhouettes P(</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𝐼</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e>
                    </m:d>
                  </m:oMath>
                </a14:m>
                <a:r>
                  <a:rPr lang="en-US" sz="2200" dirty="0">
                    <a:cs typeface="Arial" panose="020B0604020202020204" pitchFamily="34" charset="0"/>
                  </a:rPr>
                  <a:t>,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𝛼</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𝑗</m:t>
                            </m:r>
                          </m:e>
                        </m:d>
                      </m:sup>
                    </m:sSup>
                  </m:oMath>
                </a14:m>
                <a:r>
                  <a:rPr lang="en-US" sz="2200" dirty="0">
                    <a:cs typeface="Arial" panose="020B0604020202020204" pitchFamily="34" charset="0"/>
                  </a:rPr>
                  <a:t>) </a:t>
                </a:r>
              </a:p>
              <a:p>
                <a:endParaRPr lang="en-US" sz="2200" dirty="0">
                  <a:cs typeface="Arial" panose="020B0604020202020204" pitchFamily="34" charset="0"/>
                </a:endParaRPr>
              </a:p>
              <a:p>
                <a:pPr marL="0" indent="0">
                  <a:buNone/>
                </a:pPr>
                <a:r>
                  <a:rPr lang="en-US" sz="2400" u="sng" dirty="0"/>
                  <a:t>Loss function</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𝑝𝑟𝑜𝑗</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oMath>
                </a14:m>
                <a:r>
                  <a:rPr lang="en-US" sz="2400" dirty="0"/>
                  <a:t>= </a:t>
                </a:r>
                <a14:m>
                  <m:oMath xmlns:m="http://schemas.openxmlformats.org/officeDocument/2006/math">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𝐿</m:t>
                            </m:r>
                          </m:e>
                          <m:sub>
                            <m:r>
                              <a:rPr lang="en-US" sz="2400" i="1">
                                <a:latin typeface="Cambria Math" panose="02040503050406030204" pitchFamily="18" charset="0"/>
                              </a:rPr>
                              <m:t>𝑝𝑟𝑜𝑗</m:t>
                            </m:r>
                          </m:sub>
                          <m:sup>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sup>
                        </m:sSubSup>
                      </m:e>
                    </m:nary>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r>
                          <m:rPr>
                            <m:nor/>
                          </m:rPr>
                          <a:rPr lang="en-US" sz="2400" dirty="0"/>
                          <m:t>; </m:t>
                        </m:r>
                        <m:sSup>
                          <m:sSupPr>
                            <m:ctrlPr>
                              <a:rPr lang="en-US" sz="2400" i="1" dirty="0">
                                <a:latin typeface="Cambria Math" panose="02040503050406030204" pitchFamily="18" charset="0"/>
                              </a:rPr>
                            </m:ctrlPr>
                          </m:sSupPr>
                          <m:e>
                            <m:r>
                              <m:rPr>
                                <m:sty m:val="p"/>
                              </m:rPr>
                              <a:rPr lang="en-US" sz="2400" dirty="0">
                                <a:latin typeface="Cambria Math" panose="02040503050406030204" pitchFamily="18" charset="0"/>
                              </a:rPr>
                              <m:t>S</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𝑗</m:t>
                                </m:r>
                              </m:e>
                            </m:d>
                          </m:sup>
                        </m:sSup>
                        <m:r>
                          <m:rPr>
                            <m:nor/>
                          </m:rPr>
                          <a:rPr lang="en-US" sz="2400" dirty="0"/>
                          <m:t>, </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𝛼</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𝑗</m:t>
                                </m:r>
                              </m:e>
                            </m:d>
                          </m:sup>
                        </m:sSup>
                      </m:e>
                    </m:d>
                  </m:oMath>
                </a14:m>
                <a:r>
                  <a:rPr lang="en-US" sz="2400" dirty="0"/>
                  <a:t> =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num>
                      <m:den>
                        <m:r>
                          <m:rPr>
                            <m:sty m:val="p"/>
                          </m:rPr>
                          <a:rPr lang="en-US" sz="2400">
                            <a:solidFill>
                              <a:srgbClr val="FFC000"/>
                            </a:solidFill>
                            <a:latin typeface="Cambria Math" panose="02040503050406030204" pitchFamily="18" charset="0"/>
                          </a:rPr>
                          <m:t>n</m:t>
                        </m:r>
                      </m:den>
                    </m:f>
                    <m:nary>
                      <m:naryPr>
                        <m:chr m:val="∑"/>
                        <m:ctrlPr>
                          <a:rPr lang="en-US" sz="2400" i="1">
                            <a:latin typeface="Cambria Math" panose="02040503050406030204" pitchFamily="18" charset="0"/>
                          </a:rPr>
                        </m:ctrlPr>
                      </m:naryPr>
                      <m:sub>
                        <m:r>
                          <m:rPr>
                            <m:brk m:alnAt="23"/>
                          </m:rPr>
                          <a:rPr lang="en-US" sz="2400" i="1">
                            <a:solidFill>
                              <a:srgbClr val="C00000"/>
                            </a:solidFill>
                            <a:latin typeface="Cambria Math" panose="02040503050406030204" pitchFamily="18" charset="0"/>
                          </a:rPr>
                          <m:t>𝑗</m:t>
                        </m:r>
                        <m:r>
                          <a:rPr lang="en-US" sz="2400" i="1">
                            <a:latin typeface="Cambria Math" panose="02040503050406030204" pitchFamily="18" charset="0"/>
                          </a:rPr>
                          <m:t>=1</m:t>
                        </m:r>
                      </m:sub>
                      <m:sup>
                        <m:r>
                          <a:rPr lang="en-US" sz="2400" i="1">
                            <a:solidFill>
                              <a:srgbClr val="FFC000"/>
                            </a:solidFill>
                            <a:latin typeface="Cambria Math" panose="02040503050406030204" pitchFamily="18" charset="0"/>
                          </a:rPr>
                          <m:t>𝑛</m:t>
                        </m:r>
                      </m:sup>
                      <m:e>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m:rPr>
                                        <m:nor/>
                                      </m:rPr>
                                      <a:rPr lang="en-US" sz="2400" dirty="0"/>
                                      <m:t>P</m:t>
                                    </m:r>
                                    <m:r>
                                      <m:rPr>
                                        <m:nor/>
                                      </m:rPr>
                                      <a:rPr lang="en-US" sz="2400" dirty="0"/>
                                      <m:t>(</m:t>
                                    </m:r>
                                    <m:r>
                                      <m:rPr>
                                        <m:nor/>
                                      </m:rPr>
                                      <a:rPr lang="en-US" sz="2400" dirty="0"/>
                                      <m:t>f</m:t>
                                    </m:r>
                                    <m:r>
                                      <m:rPr>
                                        <m:nor/>
                                      </m:rPr>
                                      <a:rPr lang="en-US" sz="2400" dirty="0"/>
                                      <m:t>(</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r>
                                      <m:rPr>
                                        <m:nor/>
                                      </m:rPr>
                                      <a:rPr lang="en-US" sz="2400" dirty="0"/>
                                      <m:t>); </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𝛼</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𝑗</m:t>
                                            </m:r>
                                          </m:e>
                                        </m:d>
                                      </m:sup>
                                    </m:sSup>
                                    <m:r>
                                      <m:rPr>
                                        <m:nor/>
                                      </m:rPr>
                                      <a:rPr lang="en-US" sz="2400" dirty="0"/>
                                      <m:t>) − </m:t>
                                    </m:r>
                                    <m:sSup>
                                      <m:sSupPr>
                                        <m:ctrlPr>
                                          <a:rPr lang="en-US" sz="2400" i="1" dirty="0">
                                            <a:latin typeface="Cambria Math" panose="02040503050406030204" pitchFamily="18" charset="0"/>
                                          </a:rPr>
                                        </m:ctrlPr>
                                      </m:sSupPr>
                                      <m:e>
                                        <m:r>
                                          <m:rPr>
                                            <m:sty m:val="p"/>
                                          </m:rPr>
                                          <a:rPr lang="en-US" sz="2400" dirty="0">
                                            <a:latin typeface="Cambria Math" panose="02040503050406030204" pitchFamily="18" charset="0"/>
                                          </a:rPr>
                                          <m:t>S</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𝑗</m:t>
                                            </m:r>
                                          </m:e>
                                        </m:d>
                                      </m:sup>
                                    </m:sSup>
                                  </m:e>
                                </m:d>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nary>
                  </m:oMath>
                </a14:m>
                <a:endParaRPr lang="en-US" sz="2400" dirty="0"/>
              </a:p>
              <a:p>
                <a:endParaRPr lang="en-US" sz="22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45106" y="1675052"/>
                <a:ext cx="8554452" cy="3140386"/>
              </a:xfrm>
              <a:blipFill>
                <a:blip r:embed="rId3"/>
                <a:stretch>
                  <a:fillRect l="-2815" t="-2429" b="-202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14B8932-C2AB-574E-A8BD-43730BEE1274}"/>
              </a:ext>
            </a:extLst>
          </p:cNvPr>
          <p:cNvSpPr/>
          <p:nvPr/>
        </p:nvSpPr>
        <p:spPr>
          <a:xfrm>
            <a:off x="6992889" y="4215273"/>
            <a:ext cx="4787434" cy="1200329"/>
          </a:xfrm>
          <a:prstGeom prst="rect">
            <a:avLst/>
          </a:prstGeom>
          <a:ln>
            <a:solidFill>
              <a:schemeClr val="accent3">
                <a:lumMod val="60000"/>
                <a:lumOff val="40000"/>
              </a:schemeClr>
            </a:solidFill>
          </a:ln>
        </p:spPr>
        <p:txBody>
          <a:bodyPr wrap="square">
            <a:spAutoFit/>
          </a:bodyPr>
          <a:lstStyle/>
          <a:p>
            <a:r>
              <a:rPr lang="en-US" dirty="0">
                <a:solidFill>
                  <a:srgbClr val="C00000"/>
                </a:solidFill>
              </a:rPr>
              <a:t>the index of output 2D silhouettes</a:t>
            </a:r>
          </a:p>
          <a:p>
            <a:r>
              <a:rPr lang="en-US" dirty="0">
                <a:solidFill>
                  <a:srgbClr val="FFC000"/>
                </a:solidFill>
              </a:rPr>
              <a:t>number of silhouettes used for each input image</a:t>
            </a:r>
          </a:p>
          <a:p>
            <a:r>
              <a:rPr lang="en-US" dirty="0"/>
              <a:t>P(·) is the 3D-2D projection function</a:t>
            </a:r>
            <a:endParaRPr lang="en-US" dirty="0">
              <a:solidFill>
                <a:srgbClr val="FFC000"/>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0E33DB4-ED6E-9047-A545-829089E15C11}"/>
                  </a:ext>
                </a:extLst>
              </p:cNvPr>
              <p:cNvSpPr/>
              <p:nvPr/>
            </p:nvSpPr>
            <p:spPr>
              <a:xfrm>
                <a:off x="1945106" y="5656279"/>
                <a:ext cx="9748652" cy="785280"/>
              </a:xfrm>
              <a:prstGeom prst="rect">
                <a:avLst/>
              </a:prstGeom>
            </p:spPr>
            <p:txBody>
              <a:bodyPr wrap="square">
                <a:spAutoFit/>
              </a:bodyPr>
              <a:lstStyle/>
              <a:p>
                <a:r>
                  <a:rPr lang="en-US" sz="2000" u="sng" dirty="0"/>
                  <a:t>General learning objective </a:t>
                </a:r>
                <a14:m>
                  <m:oMath xmlns:m="http://schemas.openxmlformats.org/officeDocument/2006/math">
                    <m:r>
                      <a:rPr lang="en-US" sz="2000" b="0" i="0"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𝑐𝑜𝑚𝑏</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𝐼</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𝑝𝑟𝑜𝑗</m:t>
                            </m:r>
                          </m:sub>
                        </m:sSub>
                        <m:r>
                          <a:rPr lang="en-US" sz="2000" i="1">
                            <a:latin typeface="Cambria Math" panose="02040503050406030204" pitchFamily="18" charset="0"/>
                          </a:rPr>
                          <m:t>𝐿</m:t>
                        </m:r>
                      </m:e>
                      <m:sub>
                        <m:r>
                          <a:rPr lang="en-US" sz="2000" i="1">
                            <a:latin typeface="Cambria Math" panose="02040503050406030204" pitchFamily="18" charset="0"/>
                          </a:rPr>
                          <m:t>𝑝𝑟𝑜𝑗</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𝐼</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e>
                    </m:d>
                  </m:oMath>
                </a14:m>
                <a:r>
                  <a:rPr lang="en-US" sz="2000" dirty="0"/>
                  <a:t>+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b="0" i="1" smtClean="0">
                                <a:latin typeface="Cambria Math" panose="02040503050406030204" pitchFamily="18" charset="0"/>
                              </a:rPr>
                              <m:t>𝑣𝑜𝑙</m:t>
                            </m:r>
                          </m:sub>
                        </m:sSub>
                        <m:r>
                          <a:rPr lang="en-US" sz="2000" i="1">
                            <a:latin typeface="Cambria Math" panose="02040503050406030204" pitchFamily="18" charset="0"/>
                          </a:rPr>
                          <m:t>𝐿</m:t>
                        </m:r>
                      </m:e>
                      <m:sub>
                        <m:r>
                          <a:rPr lang="en-US" sz="2000" b="0" i="1" smtClean="0">
                            <a:latin typeface="Cambria Math" panose="02040503050406030204" pitchFamily="18" charset="0"/>
                          </a:rPr>
                          <m:t>𝑣𝑜𝑙</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𝐼</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e>
                    </m:d>
                  </m:oMath>
                </a14:m>
                <a:endParaRPr lang="en-US" sz="2000" dirty="0"/>
              </a:p>
              <a:p>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𝑝𝑟𝑜𝑗</m:t>
                            </m:r>
                          </m:sub>
                        </m:sSub>
                        <m:r>
                          <a:rPr lang="en-US" sz="2000" b="0" i="1" smtClean="0">
                            <a:latin typeface="Cambria Math" panose="02040503050406030204" pitchFamily="18" charset="0"/>
                          </a:rPr>
                          <m:t>,</m:t>
                        </m:r>
                        <m:r>
                          <a:rPr lang="en-US" sz="2000" i="1">
                            <a:latin typeface="Cambria Math" panose="02040503050406030204" pitchFamily="18" charset="0"/>
                          </a:rPr>
                          <m:t>𝜆</m:t>
                        </m:r>
                      </m:e>
                      <m:sub>
                        <m:r>
                          <a:rPr lang="en-US" sz="2000" i="1">
                            <a:latin typeface="Cambria Math" panose="02040503050406030204" pitchFamily="18" charset="0"/>
                          </a:rPr>
                          <m:t>𝑣𝑜𝑙</m:t>
                        </m:r>
                      </m:sub>
                    </m:sSub>
                  </m:oMath>
                </a14:m>
                <a:r>
                  <a:rPr lang="en-US" sz="2000" dirty="0"/>
                  <a:t> -constants that control the tradeoff between the two losses.</a:t>
                </a:r>
              </a:p>
            </p:txBody>
          </p:sp>
        </mc:Choice>
        <mc:Fallback xmlns="">
          <p:sp>
            <p:nvSpPr>
              <p:cNvPr id="13" name="Rectangle 12">
                <a:extLst>
                  <a:ext uri="{FF2B5EF4-FFF2-40B4-BE49-F238E27FC236}">
                    <a16:creationId xmlns:a16="http://schemas.microsoft.com/office/drawing/2014/main" id="{80E33DB4-ED6E-9047-A545-829089E15C11}"/>
                  </a:ext>
                </a:extLst>
              </p:cNvPr>
              <p:cNvSpPr>
                <a:spLocks noRot="1" noChangeAspect="1" noMove="1" noResize="1" noEditPoints="1" noAdjustHandles="1" noChangeArrowheads="1" noChangeShapeType="1" noTextEdit="1"/>
              </p:cNvSpPr>
              <p:nvPr/>
            </p:nvSpPr>
            <p:spPr>
              <a:xfrm>
                <a:off x="1945106" y="5656279"/>
                <a:ext cx="9748652" cy="785280"/>
              </a:xfrm>
              <a:prstGeom prst="rect">
                <a:avLst/>
              </a:prstGeom>
              <a:blipFill>
                <a:blip r:embed="rId4"/>
                <a:stretch>
                  <a:fillRect l="-520" t="-1587" b="-793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484E368-FDDD-C242-B897-8EAEAFEA04B1}"/>
              </a:ext>
            </a:extLst>
          </p:cNvPr>
          <p:cNvSpPr>
            <a:spLocks noGrp="1"/>
          </p:cNvSpPr>
          <p:nvPr>
            <p:ph type="title"/>
          </p:nvPr>
        </p:nvSpPr>
        <p:spPr>
          <a:xfrm>
            <a:off x="1774044" y="316753"/>
            <a:ext cx="9191699" cy="1450757"/>
          </a:xfrm>
        </p:spPr>
        <p:txBody>
          <a:bodyPr/>
          <a:lstStyle/>
          <a:p>
            <a:pPr algn="ctr"/>
            <a:r>
              <a:rPr lang="en-US" dirty="0">
                <a:solidFill>
                  <a:schemeClr val="accent2"/>
                </a:solidFill>
                <a:cs typeface="Arial" panose="020B0604020202020204" pitchFamily="34" charset="0"/>
              </a:rPr>
              <a:t>Rendering Image Process</a:t>
            </a:r>
          </a:p>
        </p:txBody>
      </p:sp>
    </p:spTree>
    <p:extLst>
      <p:ext uri="{BB962C8B-B14F-4D97-AF65-F5344CB8AC3E}">
        <p14:creationId xmlns:p14="http://schemas.microsoft.com/office/powerpoint/2010/main" val="130868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down)">
                                      <p:cBhvr>
                                        <p:cTn id="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02A2-0DA7-DE4F-8E34-FB489CA8681E}"/>
              </a:ext>
            </a:extLst>
          </p:cNvPr>
          <p:cNvSpPr>
            <a:spLocks noGrp="1"/>
          </p:cNvSpPr>
          <p:nvPr>
            <p:ph type="title"/>
          </p:nvPr>
        </p:nvSpPr>
        <p:spPr>
          <a:xfrm>
            <a:off x="662519" y="265257"/>
            <a:ext cx="10058400" cy="1371600"/>
          </a:xfrm>
        </p:spPr>
        <p:txBody>
          <a:bodyPr/>
          <a:lstStyle/>
          <a:p>
            <a:r>
              <a:rPr lang="en-US" dirty="0"/>
              <a:t>How do we see?</a:t>
            </a:r>
          </a:p>
        </p:txBody>
      </p:sp>
      <p:pic>
        <p:nvPicPr>
          <p:cNvPr id="4" name="Picture 3">
            <a:extLst>
              <a:ext uri="{FF2B5EF4-FFF2-40B4-BE49-F238E27FC236}">
                <a16:creationId xmlns:a16="http://schemas.microsoft.com/office/drawing/2014/main" id="{DE1D4ABE-2871-974E-B61B-A3548E3F02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9000" l="6875" r="90000">
                        <a14:foregroundMark x1="76458" y1="99333" x2="60833" y2="57000"/>
                        <a14:foregroundMark x1="60833" y1="57000" x2="48750" y2="47000"/>
                        <a14:foregroundMark x1="48750" y1="47000" x2="36458" y2="59000"/>
                        <a14:foregroundMark x1="36458" y1="59000" x2="22708" y2="55333"/>
                        <a14:foregroundMark x1="22708" y1="55333" x2="10208" y2="65667"/>
                        <a14:foregroundMark x1="10208" y1="65667" x2="3125" y2="84333"/>
                        <a14:foregroundMark x1="3125" y1="84333" x2="15417" y2="98333"/>
                        <a14:foregroundMark x1="15417" y1="98333" x2="43542" y2="96000"/>
                        <a14:foregroundMark x1="43542" y1="96000" x2="63750" y2="99333"/>
                        <a14:foregroundMark x1="4167" y1="99333" x2="2083" y2="77667"/>
                        <a14:foregroundMark x1="2083" y1="77667" x2="15417" y2="85333"/>
                        <a14:foregroundMark x1="15417" y1="85333" x2="17500" y2="99333"/>
                        <a14:foregroundMark x1="40208" y1="27000" x2="35417" y2="5333"/>
                        <a14:foregroundMark x1="35417" y1="5333" x2="21250" y2="5000"/>
                        <a14:foregroundMark x1="21250" y1="5000" x2="17500" y2="26000"/>
                        <a14:foregroundMark x1="17500" y1="26000" x2="23958" y2="45667"/>
                        <a14:foregroundMark x1="23958" y1="45667" x2="36042" y2="57333"/>
                        <a14:foregroundMark x1="36042" y1="57333" x2="41875" y2="36000"/>
                        <a14:foregroundMark x1="41875" y1="36000" x2="38750" y2="21667"/>
                        <a14:foregroundMark x1="7292" y1="69000" x2="2500" y2="89333"/>
                        <a14:foregroundMark x1="2500" y1="89333" x2="16042" y2="93333"/>
                        <a14:foregroundMark x1="16042" y1="93333" x2="12708" y2="71333"/>
                        <a14:foregroundMark x1="12708" y1="71333" x2="6875" y2="69000"/>
                        <a14:foregroundMark x1="19375" y1="63333" x2="27708" y2="83333"/>
                        <a14:foregroundMark x1="27708" y1="83333" x2="30000" y2="84667"/>
                        <a14:backgroundMark x1="70833" y1="70333" x2="63750" y2="50667"/>
                        <a14:backgroundMark x1="63750" y1="50667" x2="51860" y2="45767"/>
                        <a14:backgroundMark x1="49667" y1="43952" x2="43750" y2="25333"/>
                        <a14:backgroundMark x1="43750" y1="25333" x2="53750" y2="10000"/>
                        <a14:backgroundMark x1="53750" y1="10000" x2="69167" y2="9333"/>
                        <a14:backgroundMark x1="69167" y1="9333" x2="77500" y2="26667"/>
                        <a14:backgroundMark x1="77500" y1="26667" x2="79583" y2="48667"/>
                        <a14:backgroundMark x1="79583" y1="48667" x2="71667" y2="67333"/>
                        <a14:backgroundMark x1="71667" y1="67333" x2="71458" y2="69333"/>
                      </a14:backgroundRemoval>
                    </a14:imgEffect>
                  </a14:imgLayer>
                </a14:imgProps>
              </a:ext>
            </a:extLst>
          </a:blip>
          <a:stretch>
            <a:fillRect/>
          </a:stretch>
        </p:blipFill>
        <p:spPr>
          <a:xfrm>
            <a:off x="1919329" y="1306084"/>
            <a:ext cx="2566530" cy="1604081"/>
          </a:xfrm>
          <a:prstGeom prst="rect">
            <a:avLst/>
          </a:prstGeom>
        </p:spPr>
      </p:pic>
      <p:pic>
        <p:nvPicPr>
          <p:cNvPr id="5" name="Picture 4">
            <a:extLst>
              <a:ext uri="{FF2B5EF4-FFF2-40B4-BE49-F238E27FC236}">
                <a16:creationId xmlns:a16="http://schemas.microsoft.com/office/drawing/2014/main" id="{8472B380-CBB3-9942-B8E4-901B04E9BF61}"/>
              </a:ext>
            </a:extLst>
          </p:cNvPr>
          <p:cNvPicPr>
            <a:picLocks noChangeAspect="1"/>
          </p:cNvPicPr>
          <p:nvPr/>
        </p:nvPicPr>
        <p:blipFill>
          <a:blip r:embed="rId4"/>
          <a:stretch>
            <a:fillRect/>
          </a:stretch>
        </p:blipFill>
        <p:spPr>
          <a:xfrm>
            <a:off x="11617784" y="3416908"/>
            <a:ext cx="4858365" cy="3206905"/>
          </a:xfrm>
          <a:prstGeom prst="rect">
            <a:avLst/>
          </a:prstGeom>
        </p:spPr>
      </p:pic>
      <p:pic>
        <p:nvPicPr>
          <p:cNvPr id="6" name="Picture 5">
            <a:extLst>
              <a:ext uri="{FF2B5EF4-FFF2-40B4-BE49-F238E27FC236}">
                <a16:creationId xmlns:a16="http://schemas.microsoft.com/office/drawing/2014/main" id="{3F01A122-BA6D-2041-9E91-6BF6583AA6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23" b="92397" l="5250" r="94500">
                        <a14:foregroundMark x1="23250" y1="77706" x2="11750" y2="77964"/>
                        <a14:foregroundMark x1="11750" y1="77964" x2="6500" y2="88789"/>
                        <a14:foregroundMark x1="6500" y1="88789" x2="29500" y2="91366"/>
                        <a14:foregroundMark x1="29500" y1="91366" x2="40625" y2="90979"/>
                        <a14:foregroundMark x1="40625" y1="90979" x2="64375" y2="92139"/>
                        <a14:foregroundMark x1="64375" y1="92139" x2="87625" y2="90206"/>
                        <a14:foregroundMark x1="87625" y1="90206" x2="88500" y2="78737"/>
                        <a14:foregroundMark x1="88500" y1="78737" x2="40125" y2="75387"/>
                        <a14:foregroundMark x1="40125" y1="75387" x2="22125" y2="77964"/>
                        <a14:foregroundMark x1="5250" y1="85567" x2="10040" y2="92111"/>
                        <a14:foregroundMark x1="92000" y1="85309" x2="90625" y2="91881"/>
                        <a14:foregroundMark x1="94250" y1="89562" x2="94500" y2="89948"/>
                        <a14:foregroundMark x1="59375" y1="56314" x2="58500" y2="57474"/>
                        <a14:foregroundMark x1="59625" y1="57088" x2="60500" y2="60052"/>
                        <a14:foregroundMark x1="41750" y1="58247" x2="42000" y2="61727"/>
                        <a14:foregroundMark x1="40000" y1="61469" x2="45250" y2="59149"/>
                        <a14:foregroundMark x1="35375" y1="58376" x2="35625" y2="58763"/>
                        <a14:foregroundMark x1="36500" y1="57861" x2="47625" y2="55026"/>
                        <a14:foregroundMark x1="47625" y1="55026" x2="58875" y2="55026"/>
                        <a14:foregroundMark x1="58875" y1="55026" x2="48375" y2="60825"/>
                        <a14:foregroundMark x1="48375" y1="60825" x2="37125" y2="59794"/>
                        <a14:foregroundMark x1="37125" y1="59794" x2="35875" y2="57861"/>
                        <a14:foregroundMark x1="56875" y1="60180" x2="44500" y2="55670"/>
                        <a14:foregroundMark x1="44500" y1="55670" x2="62125" y2="60438"/>
                        <a14:backgroundMark x1="14375" y1="81959" x2="14375" y2="81959"/>
                        <a14:backgroundMark x1="14375" y1="93814" x2="5000" y2="94201"/>
                      </a14:backgroundRemoval>
                    </a14:imgEffect>
                  </a14:imgLayer>
                </a14:imgProps>
              </a:ext>
            </a:extLst>
          </a:blip>
          <a:stretch>
            <a:fillRect/>
          </a:stretch>
        </p:blipFill>
        <p:spPr>
          <a:xfrm>
            <a:off x="8229951" y="1068395"/>
            <a:ext cx="1898732" cy="1841770"/>
          </a:xfrm>
          <a:prstGeom prst="rect">
            <a:avLst/>
          </a:prstGeom>
        </p:spPr>
      </p:pic>
      <p:sp>
        <p:nvSpPr>
          <p:cNvPr id="7" name="TextBox 6">
            <a:extLst>
              <a:ext uri="{FF2B5EF4-FFF2-40B4-BE49-F238E27FC236}">
                <a16:creationId xmlns:a16="http://schemas.microsoft.com/office/drawing/2014/main" id="{E6CF89F1-E99B-B141-B69A-1232D13C965C}"/>
              </a:ext>
            </a:extLst>
          </p:cNvPr>
          <p:cNvSpPr txBox="1"/>
          <p:nvPr/>
        </p:nvSpPr>
        <p:spPr>
          <a:xfrm>
            <a:off x="5691719" y="1981708"/>
            <a:ext cx="526106" cy="369332"/>
          </a:xfrm>
          <a:prstGeom prst="rect">
            <a:avLst/>
          </a:prstGeom>
          <a:noFill/>
        </p:spPr>
        <p:txBody>
          <a:bodyPr wrap="none" rtlCol="0">
            <a:spAutoFit/>
          </a:bodyPr>
          <a:lstStyle/>
          <a:p>
            <a:r>
              <a:rPr lang="en-US" dirty="0"/>
              <a:t>VS.</a:t>
            </a:r>
          </a:p>
        </p:txBody>
      </p:sp>
      <p:pic>
        <p:nvPicPr>
          <p:cNvPr id="8" name="Picture 7">
            <a:extLst>
              <a:ext uri="{FF2B5EF4-FFF2-40B4-BE49-F238E27FC236}">
                <a16:creationId xmlns:a16="http://schemas.microsoft.com/office/drawing/2014/main" id="{3C689AA3-4337-FE4D-BEAD-1270DAF90FBA}"/>
              </a:ext>
            </a:extLst>
          </p:cNvPr>
          <p:cNvPicPr>
            <a:picLocks noChangeAspect="1"/>
          </p:cNvPicPr>
          <p:nvPr/>
        </p:nvPicPr>
        <p:blipFill rotWithShape="1">
          <a:blip r:embed="rId7"/>
          <a:srcRect b="2128"/>
          <a:stretch/>
        </p:blipFill>
        <p:spPr>
          <a:xfrm>
            <a:off x="4468881" y="3013260"/>
            <a:ext cx="1371600" cy="1168400"/>
          </a:xfrm>
          <a:prstGeom prst="rect">
            <a:avLst/>
          </a:prstGeom>
        </p:spPr>
      </p:pic>
      <p:pic>
        <p:nvPicPr>
          <p:cNvPr id="9" name="Picture 8">
            <a:extLst>
              <a:ext uri="{FF2B5EF4-FFF2-40B4-BE49-F238E27FC236}">
                <a16:creationId xmlns:a16="http://schemas.microsoft.com/office/drawing/2014/main" id="{1CDA35B2-4E7E-1B48-83FF-89E0344571E9}"/>
              </a:ext>
            </a:extLst>
          </p:cNvPr>
          <p:cNvPicPr>
            <a:picLocks noChangeAspect="1"/>
          </p:cNvPicPr>
          <p:nvPr/>
        </p:nvPicPr>
        <p:blipFill>
          <a:blip r:embed="rId8"/>
          <a:stretch>
            <a:fillRect/>
          </a:stretch>
        </p:blipFill>
        <p:spPr>
          <a:xfrm>
            <a:off x="4529824" y="4842712"/>
            <a:ext cx="1320800" cy="1244600"/>
          </a:xfrm>
          <a:prstGeom prst="rect">
            <a:avLst/>
          </a:prstGeom>
        </p:spPr>
      </p:pic>
      <p:pic>
        <p:nvPicPr>
          <p:cNvPr id="11" name="Picture 10">
            <a:extLst>
              <a:ext uri="{FF2B5EF4-FFF2-40B4-BE49-F238E27FC236}">
                <a16:creationId xmlns:a16="http://schemas.microsoft.com/office/drawing/2014/main" id="{0A710541-3994-C247-BF09-1091FBDED0AD}"/>
              </a:ext>
            </a:extLst>
          </p:cNvPr>
          <p:cNvPicPr>
            <a:picLocks noChangeAspect="1"/>
          </p:cNvPicPr>
          <p:nvPr/>
        </p:nvPicPr>
        <p:blipFill rotWithShape="1">
          <a:blip r:embed="rId9"/>
          <a:srcRect t="6300" b="7735"/>
          <a:stretch/>
        </p:blipFill>
        <p:spPr>
          <a:xfrm>
            <a:off x="6309741" y="4842712"/>
            <a:ext cx="1435100" cy="1244600"/>
          </a:xfrm>
          <a:prstGeom prst="rect">
            <a:avLst/>
          </a:prstGeom>
        </p:spPr>
      </p:pic>
      <p:pic>
        <p:nvPicPr>
          <p:cNvPr id="12" name="Picture 11">
            <a:extLst>
              <a:ext uri="{FF2B5EF4-FFF2-40B4-BE49-F238E27FC236}">
                <a16:creationId xmlns:a16="http://schemas.microsoft.com/office/drawing/2014/main" id="{B8CD1019-9C50-E24A-9D7D-9DD07E65C95B}"/>
              </a:ext>
            </a:extLst>
          </p:cNvPr>
          <p:cNvPicPr>
            <a:picLocks noChangeAspect="1"/>
          </p:cNvPicPr>
          <p:nvPr/>
        </p:nvPicPr>
        <p:blipFill>
          <a:blip r:embed="rId10"/>
          <a:stretch>
            <a:fillRect/>
          </a:stretch>
        </p:blipFill>
        <p:spPr>
          <a:xfrm>
            <a:off x="6462588" y="3013260"/>
            <a:ext cx="1282700" cy="1168400"/>
          </a:xfrm>
          <a:prstGeom prst="rect">
            <a:avLst/>
          </a:prstGeom>
        </p:spPr>
      </p:pic>
      <p:sp>
        <p:nvSpPr>
          <p:cNvPr id="13" name="Freeform 12">
            <a:extLst>
              <a:ext uri="{FF2B5EF4-FFF2-40B4-BE49-F238E27FC236}">
                <a16:creationId xmlns:a16="http://schemas.microsoft.com/office/drawing/2014/main" id="{3FCDF8F8-1F57-9E41-AFB4-81A077016E9A}"/>
              </a:ext>
            </a:extLst>
          </p:cNvPr>
          <p:cNvSpPr/>
          <p:nvPr/>
        </p:nvSpPr>
        <p:spPr>
          <a:xfrm>
            <a:off x="2435123" y="3152809"/>
            <a:ext cx="767471" cy="889302"/>
          </a:xfrm>
          <a:custGeom>
            <a:avLst/>
            <a:gdLst>
              <a:gd name="connsiteX0" fmla="*/ 0 w 2133600"/>
              <a:gd name="connsiteY0" fmla="*/ 2095500 h 2807297"/>
              <a:gd name="connsiteX1" fmla="*/ 762000 w 2133600"/>
              <a:gd name="connsiteY1" fmla="*/ 2686050 h 2807297"/>
              <a:gd name="connsiteX2" fmla="*/ 2133600 w 2133600"/>
              <a:gd name="connsiteY2" fmla="*/ 0 h 2807297"/>
            </a:gdLst>
            <a:ahLst/>
            <a:cxnLst>
              <a:cxn ang="0">
                <a:pos x="connsiteX0" y="connsiteY0"/>
              </a:cxn>
              <a:cxn ang="0">
                <a:pos x="connsiteX1" y="connsiteY1"/>
              </a:cxn>
              <a:cxn ang="0">
                <a:pos x="connsiteX2" y="connsiteY2"/>
              </a:cxn>
            </a:cxnLst>
            <a:rect l="l" t="t" r="r" b="b"/>
            <a:pathLst>
              <a:path w="2133600" h="2807297">
                <a:moveTo>
                  <a:pt x="0" y="2095500"/>
                </a:moveTo>
                <a:cubicBezTo>
                  <a:pt x="203200" y="2565400"/>
                  <a:pt x="406400" y="3035300"/>
                  <a:pt x="762000" y="2686050"/>
                </a:cubicBezTo>
                <a:cubicBezTo>
                  <a:pt x="1117600" y="2336800"/>
                  <a:pt x="1625600" y="1168400"/>
                  <a:pt x="2133600" y="0"/>
                </a:cubicBezTo>
              </a:path>
            </a:pathLst>
          </a:cu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16024AFD-DD36-0A4A-A109-49A01B1B777F}"/>
              </a:ext>
            </a:extLst>
          </p:cNvPr>
          <p:cNvSpPr/>
          <p:nvPr/>
        </p:nvSpPr>
        <p:spPr>
          <a:xfrm>
            <a:off x="8795581" y="3152809"/>
            <a:ext cx="767471" cy="889302"/>
          </a:xfrm>
          <a:custGeom>
            <a:avLst/>
            <a:gdLst>
              <a:gd name="connsiteX0" fmla="*/ 0 w 2133600"/>
              <a:gd name="connsiteY0" fmla="*/ 2095500 h 2807297"/>
              <a:gd name="connsiteX1" fmla="*/ 762000 w 2133600"/>
              <a:gd name="connsiteY1" fmla="*/ 2686050 h 2807297"/>
              <a:gd name="connsiteX2" fmla="*/ 2133600 w 2133600"/>
              <a:gd name="connsiteY2" fmla="*/ 0 h 2807297"/>
            </a:gdLst>
            <a:ahLst/>
            <a:cxnLst>
              <a:cxn ang="0">
                <a:pos x="connsiteX0" y="connsiteY0"/>
              </a:cxn>
              <a:cxn ang="0">
                <a:pos x="connsiteX1" y="connsiteY1"/>
              </a:cxn>
              <a:cxn ang="0">
                <a:pos x="connsiteX2" y="connsiteY2"/>
              </a:cxn>
            </a:cxnLst>
            <a:rect l="l" t="t" r="r" b="b"/>
            <a:pathLst>
              <a:path w="2133600" h="2807297">
                <a:moveTo>
                  <a:pt x="0" y="2095500"/>
                </a:moveTo>
                <a:cubicBezTo>
                  <a:pt x="203200" y="2565400"/>
                  <a:pt x="406400" y="3035300"/>
                  <a:pt x="762000" y="2686050"/>
                </a:cubicBezTo>
                <a:cubicBezTo>
                  <a:pt x="1117600" y="2336800"/>
                  <a:pt x="1625600" y="1168400"/>
                  <a:pt x="2133600" y="0"/>
                </a:cubicBezTo>
              </a:path>
            </a:pathLst>
          </a:cu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29007248-7AB4-7F4E-BB7D-B417449AE217}"/>
              </a:ext>
            </a:extLst>
          </p:cNvPr>
          <p:cNvSpPr/>
          <p:nvPr/>
        </p:nvSpPr>
        <p:spPr>
          <a:xfrm>
            <a:off x="2435123" y="5020361"/>
            <a:ext cx="767471" cy="889302"/>
          </a:xfrm>
          <a:custGeom>
            <a:avLst/>
            <a:gdLst>
              <a:gd name="connsiteX0" fmla="*/ 0 w 2133600"/>
              <a:gd name="connsiteY0" fmla="*/ 2095500 h 2807297"/>
              <a:gd name="connsiteX1" fmla="*/ 762000 w 2133600"/>
              <a:gd name="connsiteY1" fmla="*/ 2686050 h 2807297"/>
              <a:gd name="connsiteX2" fmla="*/ 2133600 w 2133600"/>
              <a:gd name="connsiteY2" fmla="*/ 0 h 2807297"/>
            </a:gdLst>
            <a:ahLst/>
            <a:cxnLst>
              <a:cxn ang="0">
                <a:pos x="connsiteX0" y="connsiteY0"/>
              </a:cxn>
              <a:cxn ang="0">
                <a:pos x="connsiteX1" y="connsiteY1"/>
              </a:cxn>
              <a:cxn ang="0">
                <a:pos x="connsiteX2" y="connsiteY2"/>
              </a:cxn>
            </a:cxnLst>
            <a:rect l="l" t="t" r="r" b="b"/>
            <a:pathLst>
              <a:path w="2133600" h="2807297">
                <a:moveTo>
                  <a:pt x="0" y="2095500"/>
                </a:moveTo>
                <a:cubicBezTo>
                  <a:pt x="203200" y="2565400"/>
                  <a:pt x="406400" y="3035300"/>
                  <a:pt x="762000" y="2686050"/>
                </a:cubicBezTo>
                <a:cubicBezTo>
                  <a:pt x="1117600" y="2336800"/>
                  <a:pt x="1625600" y="1168400"/>
                  <a:pt x="2133600" y="0"/>
                </a:cubicBezTo>
              </a:path>
            </a:pathLst>
          </a:cu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73A61AC-8B40-3943-B35B-6A519EACF779}"/>
              </a:ext>
            </a:extLst>
          </p:cNvPr>
          <p:cNvGrpSpPr/>
          <p:nvPr/>
        </p:nvGrpSpPr>
        <p:grpSpPr>
          <a:xfrm>
            <a:off x="8795580" y="5020361"/>
            <a:ext cx="767471" cy="889302"/>
            <a:chOff x="8795580" y="5020361"/>
            <a:chExt cx="767471" cy="889302"/>
          </a:xfrm>
        </p:grpSpPr>
        <p:sp>
          <p:nvSpPr>
            <p:cNvPr id="16" name="Freeform 15">
              <a:extLst>
                <a:ext uri="{FF2B5EF4-FFF2-40B4-BE49-F238E27FC236}">
                  <a16:creationId xmlns:a16="http://schemas.microsoft.com/office/drawing/2014/main" id="{504186BF-4FFD-E54B-8528-9253CE89B44D}"/>
                </a:ext>
              </a:extLst>
            </p:cNvPr>
            <p:cNvSpPr/>
            <p:nvPr/>
          </p:nvSpPr>
          <p:spPr>
            <a:xfrm>
              <a:off x="8795580" y="5020361"/>
              <a:ext cx="767471" cy="889302"/>
            </a:xfrm>
            <a:custGeom>
              <a:avLst/>
              <a:gdLst>
                <a:gd name="connsiteX0" fmla="*/ 0 w 2133600"/>
                <a:gd name="connsiteY0" fmla="*/ 2095500 h 2807297"/>
                <a:gd name="connsiteX1" fmla="*/ 762000 w 2133600"/>
                <a:gd name="connsiteY1" fmla="*/ 2686050 h 2807297"/>
                <a:gd name="connsiteX2" fmla="*/ 2133600 w 2133600"/>
                <a:gd name="connsiteY2" fmla="*/ 0 h 2807297"/>
              </a:gdLst>
              <a:ahLst/>
              <a:cxnLst>
                <a:cxn ang="0">
                  <a:pos x="connsiteX0" y="connsiteY0"/>
                </a:cxn>
                <a:cxn ang="0">
                  <a:pos x="connsiteX1" y="connsiteY1"/>
                </a:cxn>
                <a:cxn ang="0">
                  <a:pos x="connsiteX2" y="connsiteY2"/>
                </a:cxn>
              </a:cxnLst>
              <a:rect l="l" t="t" r="r" b="b"/>
              <a:pathLst>
                <a:path w="2133600" h="2807297">
                  <a:moveTo>
                    <a:pt x="0" y="2095500"/>
                  </a:moveTo>
                  <a:cubicBezTo>
                    <a:pt x="203200" y="2565400"/>
                    <a:pt x="406400" y="3035300"/>
                    <a:pt x="762000" y="2686050"/>
                  </a:cubicBezTo>
                  <a:cubicBezTo>
                    <a:pt x="1117600" y="2336800"/>
                    <a:pt x="1625600" y="1168400"/>
                    <a:pt x="2133600" y="0"/>
                  </a:cubicBezTo>
                </a:path>
              </a:pathLst>
            </a:custGeom>
            <a:noFill/>
            <a:ln w="57150">
              <a:solidFill>
                <a:srgbClr val="A6E6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0930DCD-53F0-E144-918D-3751A4035A22}"/>
                </a:ext>
              </a:extLst>
            </p:cNvPr>
            <p:cNvCxnSpPr>
              <a:cxnSpLocks/>
            </p:cNvCxnSpPr>
            <p:nvPr/>
          </p:nvCxnSpPr>
          <p:spPr>
            <a:xfrm>
              <a:off x="9081237" y="5020361"/>
              <a:ext cx="400050" cy="8893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63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strVal val="#ppt_w*0.70"/>
                                          </p:val>
                                        </p:tav>
                                        <p:tav tm="100000">
                                          <p:val>
                                            <p:strVal val="#ppt_w"/>
                                          </p:val>
                                        </p:tav>
                                      </p:tavLst>
                                    </p:anim>
                                    <p:anim calcmode="lin" valueType="num">
                                      <p:cBhvr>
                                        <p:cTn id="35" dur="1000" fill="hold"/>
                                        <p:tgtEl>
                                          <p:spTgt spid="14"/>
                                        </p:tgtEl>
                                        <p:attrNameLst>
                                          <p:attrName>ppt_h</p:attrName>
                                        </p:attrNameLst>
                                      </p:cBhvr>
                                      <p:tavLst>
                                        <p:tav tm="0">
                                          <p:val>
                                            <p:strVal val="#ppt_h"/>
                                          </p:val>
                                        </p:tav>
                                        <p:tav tm="100000">
                                          <p:val>
                                            <p:strVal val="#ppt_h"/>
                                          </p:val>
                                        </p:tav>
                                      </p:tavLst>
                                    </p:anim>
                                    <p:animEffect transition="in" filter="fade">
                                      <p:cBhvr>
                                        <p:cTn id="36" dur="1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0.70"/>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Effect transition="in" filter="fade">
                                      <p:cBhvr>
                                        <p:cTn id="49" dur="10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1000" fill="hold"/>
                                        <p:tgtEl>
                                          <p:spTgt spid="19"/>
                                        </p:tgtEl>
                                        <p:attrNameLst>
                                          <p:attrName>ppt_w</p:attrName>
                                        </p:attrNameLst>
                                      </p:cBhvr>
                                      <p:tavLst>
                                        <p:tav tm="0">
                                          <p:val>
                                            <p:strVal val="#ppt_w*0.70"/>
                                          </p:val>
                                        </p:tav>
                                        <p:tav tm="100000">
                                          <p:val>
                                            <p:strVal val="#ppt_w"/>
                                          </p:val>
                                        </p:tav>
                                      </p:tavLst>
                                    </p:anim>
                                    <p:anim calcmode="lin" valueType="num">
                                      <p:cBhvr>
                                        <p:cTn id="55" dur="1000" fill="hold"/>
                                        <p:tgtEl>
                                          <p:spTgt spid="19"/>
                                        </p:tgtEl>
                                        <p:attrNameLst>
                                          <p:attrName>ppt_h</p:attrName>
                                        </p:attrNameLst>
                                      </p:cBhvr>
                                      <p:tavLst>
                                        <p:tav tm="0">
                                          <p:val>
                                            <p:strVal val="#ppt_h"/>
                                          </p:val>
                                        </p:tav>
                                        <p:tav tm="100000">
                                          <p:val>
                                            <p:strVal val="#ppt_h"/>
                                          </p:val>
                                        </p:tav>
                                      </p:tavLst>
                                    </p:anim>
                                    <p:animEffect transition="in" filter="fade">
                                      <p:cBhvr>
                                        <p:cTn id="5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802DE-203D-9048-A08D-8C4A0A966752}"/>
              </a:ext>
            </a:extLst>
          </p:cNvPr>
          <p:cNvSpPr>
            <a:spLocks noGrp="1"/>
          </p:cNvSpPr>
          <p:nvPr>
            <p:ph type="title"/>
          </p:nvPr>
        </p:nvSpPr>
        <p:spPr>
          <a:xfrm>
            <a:off x="1066800" y="642594"/>
            <a:ext cx="10058400" cy="889323"/>
          </a:xfrm>
        </p:spPr>
        <p:txBody>
          <a:bodyPr/>
          <a:lstStyle/>
          <a:p>
            <a:r>
              <a:rPr lang="en-US" dirty="0"/>
              <a:t>The neural network</a:t>
            </a:r>
          </a:p>
        </p:txBody>
      </p:sp>
      <p:sp>
        <p:nvSpPr>
          <p:cNvPr id="4" name="Content Placeholder 3">
            <a:extLst>
              <a:ext uri="{FF2B5EF4-FFF2-40B4-BE49-F238E27FC236}">
                <a16:creationId xmlns:a16="http://schemas.microsoft.com/office/drawing/2014/main" id="{81119C24-41EB-9B4B-8E31-80002752E83B}"/>
              </a:ext>
            </a:extLst>
          </p:cNvPr>
          <p:cNvSpPr>
            <a:spLocks noGrp="1"/>
          </p:cNvSpPr>
          <p:nvPr>
            <p:ph idx="1"/>
          </p:nvPr>
        </p:nvSpPr>
        <p:spPr>
          <a:xfrm>
            <a:off x="1306286" y="3562159"/>
            <a:ext cx="10058400" cy="2377574"/>
          </a:xfrm>
          <a:prstGeom prst="rect">
            <a:avLst/>
          </a:prstGeom>
        </p:spPr>
        <p:txBody>
          <a:bodyPr>
            <a:spAutoFit/>
          </a:bodyPr>
          <a:lstStyle/>
          <a:p>
            <a:endParaRPr lang="he-IL" dirty="0"/>
          </a:p>
          <a:p>
            <a:r>
              <a:rPr lang="en-US" dirty="0"/>
              <a:t>The neural networks are able to predict 3D shape from single-view without using the ground truth 3D volumetric data for training. This is made possible by introducing a 2D silhouette loss function based on perspective transformations. </a:t>
            </a:r>
            <a:endParaRPr lang="he-IL" dirty="0"/>
          </a:p>
          <a:p>
            <a:r>
              <a:rPr lang="en-US" dirty="0"/>
              <a:t>We train a single network for multi-class 3D object volumetric reconstruction and show its generalization potential to unseen categories. </a:t>
            </a:r>
            <a:endParaRPr lang="he-IL" dirty="0"/>
          </a:p>
          <a:p>
            <a:pPr marL="0" indent="0">
              <a:buNone/>
            </a:pPr>
            <a:endParaRPr lang="en-US" dirty="0"/>
          </a:p>
        </p:txBody>
      </p:sp>
      <p:sp>
        <p:nvSpPr>
          <p:cNvPr id="5" name="Rounded Rectangle 4">
            <a:extLst>
              <a:ext uri="{FF2B5EF4-FFF2-40B4-BE49-F238E27FC236}">
                <a16:creationId xmlns:a16="http://schemas.microsoft.com/office/drawing/2014/main" id="{BEBC5C90-DC5D-7C4D-B512-93D3B24A46DF}"/>
              </a:ext>
            </a:extLst>
          </p:cNvPr>
          <p:cNvSpPr/>
          <p:nvPr/>
        </p:nvSpPr>
        <p:spPr>
          <a:xfrm>
            <a:off x="1678387" y="1686887"/>
            <a:ext cx="4096988" cy="403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image (2D observation)</a:t>
            </a:r>
          </a:p>
        </p:txBody>
      </p:sp>
      <p:sp>
        <p:nvSpPr>
          <p:cNvPr id="6" name="Rounded Rectangle 5">
            <a:extLst>
              <a:ext uri="{FF2B5EF4-FFF2-40B4-BE49-F238E27FC236}">
                <a16:creationId xmlns:a16="http://schemas.microsoft.com/office/drawing/2014/main" id="{85950F80-EB3C-654A-8B22-3ABB14E8BC41}"/>
              </a:ext>
            </a:extLst>
          </p:cNvPr>
          <p:cNvSpPr/>
          <p:nvPr/>
        </p:nvSpPr>
        <p:spPr>
          <a:xfrm>
            <a:off x="8358257" y="1686887"/>
            <a:ext cx="2685804" cy="403761"/>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volumetric 3D shape</a:t>
            </a:r>
          </a:p>
        </p:txBody>
      </p:sp>
      <p:cxnSp>
        <p:nvCxnSpPr>
          <p:cNvPr id="8" name="Straight Arrow Connector 7">
            <a:extLst>
              <a:ext uri="{FF2B5EF4-FFF2-40B4-BE49-F238E27FC236}">
                <a16:creationId xmlns:a16="http://schemas.microsoft.com/office/drawing/2014/main" id="{6309E918-2D6C-2F45-8FF4-FAA92CB0F2E4}"/>
              </a:ext>
            </a:extLst>
          </p:cNvPr>
          <p:cNvCxnSpPr>
            <a:cxnSpLocks/>
            <a:stCxn id="5" idx="3"/>
          </p:cNvCxnSpPr>
          <p:nvPr/>
        </p:nvCxnSpPr>
        <p:spPr>
          <a:xfrm>
            <a:off x="5775375" y="1888768"/>
            <a:ext cx="258288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523DD32-70B2-F84B-A89D-B6E718D6451B}"/>
              </a:ext>
            </a:extLst>
          </p:cNvPr>
          <p:cNvSpPr/>
          <p:nvPr/>
        </p:nvSpPr>
        <p:spPr>
          <a:xfrm>
            <a:off x="6366171" y="1578204"/>
            <a:ext cx="1083951" cy="369332"/>
          </a:xfrm>
          <a:prstGeom prst="rect">
            <a:avLst/>
          </a:prstGeom>
        </p:spPr>
        <p:txBody>
          <a:bodyPr wrap="none">
            <a:spAutoFit/>
          </a:bodyPr>
          <a:lstStyle/>
          <a:p>
            <a:r>
              <a:rPr lang="en-US" dirty="0"/>
              <a:t>predicts</a:t>
            </a:r>
          </a:p>
        </p:txBody>
      </p:sp>
      <p:sp>
        <p:nvSpPr>
          <p:cNvPr id="26" name="Rounded Rectangle 25">
            <a:extLst>
              <a:ext uri="{FF2B5EF4-FFF2-40B4-BE49-F238E27FC236}">
                <a16:creationId xmlns:a16="http://schemas.microsoft.com/office/drawing/2014/main" id="{9C821D55-03ED-2547-8138-E2B082EF4E35}"/>
              </a:ext>
            </a:extLst>
          </p:cNvPr>
          <p:cNvSpPr/>
          <p:nvPr/>
        </p:nvSpPr>
        <p:spPr>
          <a:xfrm>
            <a:off x="1657596" y="2649110"/>
            <a:ext cx="2438949" cy="62264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 image encoder</a:t>
            </a:r>
          </a:p>
        </p:txBody>
      </p:sp>
      <p:sp>
        <p:nvSpPr>
          <p:cNvPr id="27" name="Rounded Rectangle 26">
            <a:extLst>
              <a:ext uri="{FF2B5EF4-FFF2-40B4-BE49-F238E27FC236}">
                <a16:creationId xmlns:a16="http://schemas.microsoft.com/office/drawing/2014/main" id="{206EC513-CC0D-C44A-A524-7FAE0C30A86A}"/>
              </a:ext>
            </a:extLst>
          </p:cNvPr>
          <p:cNvSpPr/>
          <p:nvPr/>
        </p:nvSpPr>
        <p:spPr>
          <a:xfrm>
            <a:off x="5331798" y="2692821"/>
            <a:ext cx="2438949" cy="622643"/>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 volume decoder</a:t>
            </a:r>
          </a:p>
        </p:txBody>
      </p:sp>
      <p:sp>
        <p:nvSpPr>
          <p:cNvPr id="28" name="Rounded Rectangle 27">
            <a:extLst>
              <a:ext uri="{FF2B5EF4-FFF2-40B4-BE49-F238E27FC236}">
                <a16:creationId xmlns:a16="http://schemas.microsoft.com/office/drawing/2014/main" id="{50EC0C58-B027-EB48-82EE-02485AE759F9}"/>
              </a:ext>
            </a:extLst>
          </p:cNvPr>
          <p:cNvSpPr/>
          <p:nvPr/>
        </p:nvSpPr>
        <p:spPr>
          <a:xfrm>
            <a:off x="8686251" y="2729462"/>
            <a:ext cx="2438949" cy="62264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 perspective transformer</a:t>
            </a:r>
          </a:p>
        </p:txBody>
      </p:sp>
    </p:spTree>
    <p:extLst>
      <p:ext uri="{BB962C8B-B14F-4D97-AF65-F5344CB8AC3E}">
        <p14:creationId xmlns:p14="http://schemas.microsoft.com/office/powerpoint/2010/main" val="11255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heckerboard(across)">
                                      <p:cBhvr>
                                        <p:cTn id="10" dur="500"/>
                                        <p:tgtEl>
                                          <p:spTgt spid="2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65B21A5-A3AE-544C-9045-9957356D0E2A}"/>
              </a:ext>
            </a:extLst>
          </p:cNvPr>
          <p:cNvPicPr>
            <a:picLocks noGrp="1" noChangeAspect="1"/>
          </p:cNvPicPr>
          <p:nvPr>
            <p:ph idx="1"/>
          </p:nvPr>
        </p:nvPicPr>
        <p:blipFill>
          <a:blip r:embed="rId3"/>
          <a:stretch>
            <a:fillRect/>
          </a:stretch>
        </p:blipFill>
        <p:spPr>
          <a:xfrm>
            <a:off x="7818910" y="1873641"/>
            <a:ext cx="3706655" cy="2157984"/>
          </a:xfr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4BDBE1E-BE79-B24F-A473-0EDE0116309B}"/>
                  </a:ext>
                </a:extLst>
              </p:cNvPr>
              <p:cNvSpPr/>
              <p:nvPr/>
            </p:nvSpPr>
            <p:spPr>
              <a:xfrm>
                <a:off x="892527" y="1409161"/>
                <a:ext cx="8507329" cy="1841338"/>
              </a:xfrm>
              <a:prstGeom prst="rect">
                <a:avLst/>
              </a:prstGeom>
            </p:spPr>
            <p:txBody>
              <a:bodyPr wrap="none">
                <a:spAutoFit/>
              </a:bodyPr>
              <a:lstStyle/>
              <a:p>
                <a:r>
                  <a:rPr lang="en-US" sz="2400" dirty="0"/>
                  <a:t>How to obtain 2D silhouette </a:t>
                </a:r>
                <a14:m>
                  <m:oMath xmlns:m="http://schemas.openxmlformats.org/officeDocument/2006/math">
                    <m:sSup>
                      <m:sSupPr>
                        <m:ctrlPr>
                          <a:rPr lang="en-US" sz="2400" i="1" dirty="0" smtClean="0">
                            <a:latin typeface="Cambria Math" panose="02040503050406030204" pitchFamily="18" charset="0"/>
                          </a:rPr>
                        </m:ctrlPr>
                      </m:sSupPr>
                      <m:e>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𝑆</m:t>
                            </m:r>
                          </m:e>
                        </m:acc>
                      </m:e>
                      <m:sup>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𝑗</m:t>
                            </m:r>
                          </m:e>
                        </m:d>
                      </m:sup>
                    </m:sSup>
                    <m:r>
                      <a:rPr lang="en-US" sz="2400" i="1" dirty="0" smtClean="0">
                        <a:latin typeface="Cambria Math" panose="02040503050406030204" pitchFamily="18" charset="0"/>
                      </a:rPr>
                      <m:t> </m:t>
                    </m:r>
                  </m:oMath>
                </a14:m>
                <a:r>
                  <a:rPr lang="en-US" sz="2400" dirty="0"/>
                  <a:t>- perspective projection</a:t>
                </a:r>
              </a:p>
              <a:p>
                <a:r>
                  <a:rPr lang="en-US" sz="2400" dirty="0"/>
                  <a:t>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𝜃</m:t>
                        </m:r>
                      </m:e>
                      <m:sub>
                        <m:r>
                          <a:rPr lang="en-US" sz="2400" b="0" i="1" smtClean="0">
                            <a:latin typeface="Cambria Math" panose="02040503050406030204" pitchFamily="18" charset="0"/>
                          </a:rPr>
                          <m:t>4</m:t>
                        </m:r>
                        <m:r>
                          <a:rPr lang="en-US" sz="2400" b="0" i="1" smtClean="0">
                            <a:latin typeface="Cambria Math" panose="02040503050406030204" pitchFamily="18" charset="0"/>
                          </a:rPr>
                          <m:t>𝑥</m:t>
                        </m:r>
                        <m:r>
                          <a:rPr lang="en-US" sz="2400" b="0" i="1" smtClean="0">
                            <a:latin typeface="Cambria Math" panose="02040503050406030204" pitchFamily="18" charset="0"/>
                          </a:rPr>
                          <m:t>4</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𝐾</m:t>
                              </m:r>
                            </m:e>
                            <m:e>
                              <m:r>
                                <a:rPr lang="en-US" sz="2400" b="0" i="1" smtClean="0">
                                  <a:latin typeface="Cambria Math" panose="02040503050406030204" pitchFamily="18" charset="0"/>
                                </a:rPr>
                                <m:t>0</m:t>
                              </m:r>
                            </m:e>
                          </m:mr>
                          <m:m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𝑂</m:t>
                                  </m:r>
                                </m:e>
                                <m:sup>
                                  <m:r>
                                    <a:rPr lang="en-US" sz="2400" b="0" i="1" smtClean="0">
                                      <a:latin typeface="Cambria Math" panose="02040503050406030204" pitchFamily="18" charset="0"/>
                                    </a:rPr>
                                    <m:t>𝑇</m:t>
                                  </m:r>
                                </m:sup>
                              </m:sSup>
                            </m:e>
                            <m:e>
                              <m:r>
                                <a:rPr lang="en-US" sz="2400" b="0" i="1" smtClean="0">
                                  <a:latin typeface="Cambria Math" panose="02040503050406030204" pitchFamily="18" charset="0"/>
                                </a:rPr>
                                <m:t>1</m:t>
                              </m:r>
                            </m:e>
                          </m:mr>
                        </m:m>
                      </m:e>
                    </m:d>
                    <m:d>
                      <m:dPr>
                        <m:begChr m:val="["/>
                        <m:endChr m:val="]"/>
                        <m:ctrlPr>
                          <a:rPr lang="en-US" sz="2400" b="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𝐾</m:t>
                              </m:r>
                            </m:e>
                            <m:e>
                              <m:r>
                                <a:rPr lang="en-US" sz="2400" b="0" i="1" smtClean="0">
                                  <a:latin typeface="Cambria Math" panose="02040503050406030204" pitchFamily="18" charset="0"/>
                                </a:rPr>
                                <m:t>𝑡</m:t>
                              </m:r>
                            </m:e>
                          </m:mr>
                          <m:mr>
                            <m:e>
                              <m:sSup>
                                <m:sSupPr>
                                  <m:ctrlPr>
                                    <a:rPr lang="en-US" sz="2400" i="1">
                                      <a:latin typeface="Cambria Math" panose="02040503050406030204" pitchFamily="18" charset="0"/>
                                    </a:rPr>
                                  </m:ctrlPr>
                                </m:sSupPr>
                                <m:e>
                                  <m:r>
                                    <a:rPr lang="en-US" sz="2400" i="1">
                                      <a:latin typeface="Cambria Math" panose="02040503050406030204" pitchFamily="18" charset="0"/>
                                    </a:rPr>
                                    <m:t>𝑂</m:t>
                                  </m:r>
                                </m:e>
                                <m:sup>
                                  <m:r>
                                    <a:rPr lang="en-US" sz="2400" i="1">
                                      <a:latin typeface="Cambria Math" panose="02040503050406030204" pitchFamily="18" charset="0"/>
                                    </a:rPr>
                                    <m:t>𝑇</m:t>
                                  </m:r>
                                </m:sup>
                              </m:sSup>
                            </m:e>
                            <m:e>
                              <m:r>
                                <a:rPr lang="en-US" sz="2400" i="1">
                                  <a:latin typeface="Cambria Math" panose="02040503050406030204" pitchFamily="18" charset="0"/>
                                </a:rPr>
                                <m:t>1</m:t>
                              </m:r>
                            </m:e>
                          </m:mr>
                        </m:m>
                      </m:e>
                    </m:d>
                  </m:oMath>
                </a14:m>
                <a:r>
                  <a:rPr lang="en-US" sz="2400" dirty="0"/>
                  <a:t> </a:t>
                </a:r>
              </a:p>
              <a:p>
                <a:r>
                  <a:rPr lang="en-US" sz="2400" dirty="0"/>
                  <a:t>K is camera calibration matrix , </a:t>
                </a:r>
              </a:p>
              <a:p>
                <a:r>
                  <a:rPr lang="en-US" sz="2400" dirty="0"/>
                  <a:t>(R, t) is extrinsic parameters</a:t>
                </a:r>
              </a:p>
            </p:txBody>
          </p:sp>
        </mc:Choice>
        <mc:Fallback xmlns="">
          <p:sp>
            <p:nvSpPr>
              <p:cNvPr id="17" name="Rectangle 16">
                <a:extLst>
                  <a:ext uri="{FF2B5EF4-FFF2-40B4-BE49-F238E27FC236}">
                    <a16:creationId xmlns:a16="http://schemas.microsoft.com/office/drawing/2014/main" id="{F4BDBE1E-BE79-B24F-A473-0EDE0116309B}"/>
                  </a:ext>
                </a:extLst>
              </p:cNvPr>
              <p:cNvSpPr>
                <a:spLocks noRot="1" noChangeAspect="1" noMove="1" noResize="1" noEditPoints="1" noAdjustHandles="1" noChangeArrowheads="1" noChangeShapeType="1" noTextEdit="1"/>
              </p:cNvSpPr>
              <p:nvPr/>
            </p:nvSpPr>
            <p:spPr>
              <a:xfrm>
                <a:off x="892527" y="1409161"/>
                <a:ext cx="8507329" cy="1841338"/>
              </a:xfrm>
              <a:prstGeom prst="rect">
                <a:avLst/>
              </a:prstGeom>
              <a:blipFill>
                <a:blip r:embed="rId4"/>
                <a:stretch>
                  <a:fillRect l="-1043" t="-1370" r="-149"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87BC6EF-98B3-DB43-8C8B-E3C7D2E8B911}"/>
                  </a:ext>
                </a:extLst>
              </p:cNvPr>
              <p:cNvSpPr/>
              <p:nvPr/>
            </p:nvSpPr>
            <p:spPr>
              <a:xfrm>
                <a:off x="801778" y="3975009"/>
                <a:ext cx="10755549"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𝑠</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𝑠</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𝑦</m:t>
                              </m:r>
                            </m:e>
                            <m:sub>
                              <m:r>
                                <a:rPr lang="en-US" sz="2400" i="1">
                                  <a:latin typeface="Cambria Math" panose="02040503050406030204" pitchFamily="18" charset="0"/>
                                </a:rPr>
                                <m:t>𝑖</m:t>
                              </m:r>
                            </m:sub>
                            <m:sup>
                              <m:r>
                                <a:rPr lang="en-US" sz="2400" i="1">
                                  <a:latin typeface="Cambria Math" panose="02040503050406030204" pitchFamily="18" charset="0"/>
                                </a:rPr>
                                <m:t>𝑠</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𝑧</m:t>
                              </m:r>
                            </m:e>
                            <m:sub>
                              <m:r>
                                <a:rPr lang="en-US" sz="2400" i="1">
                                  <a:latin typeface="Cambria Math" panose="02040503050406030204" pitchFamily="18" charset="0"/>
                                </a:rPr>
                                <m:t>𝑖</m:t>
                              </m:r>
                            </m:sub>
                            <m:sup>
                              <m:r>
                                <a:rPr lang="en-US" sz="2400" i="1">
                                  <a:latin typeface="Cambria Math" panose="02040503050406030204" pitchFamily="18" charset="0"/>
                                </a:rPr>
                                <m:t>𝑠</m:t>
                              </m:r>
                            </m:sup>
                          </m:sSubSup>
                          <m:r>
                            <a:rPr lang="en-US" sz="2400" b="0" i="1" smtClean="0">
                              <a:latin typeface="Cambria Math" panose="02040503050406030204" pitchFamily="18" charset="0"/>
                            </a:rPr>
                            <m:t>,1</m:t>
                          </m:r>
                        </m:e>
                      </m:d>
                      <m:r>
                        <a:rPr lang="en-US" sz="2400" b="0" i="1" smtClean="0">
                          <a:latin typeface="Cambria Math" panose="02040503050406030204" pitchFamily="18" charset="0"/>
                        </a:rPr>
                        <m:t> (3</m:t>
                      </m:r>
                      <m:r>
                        <a:rPr lang="en-US" sz="2400" b="0" i="1" smtClean="0">
                          <a:latin typeface="Cambria Math" panose="02040503050406030204" pitchFamily="18" charset="0"/>
                        </a:rPr>
                        <m:t>𝐷</m:t>
                      </m:r>
                      <m:r>
                        <a:rPr lang="en-US" sz="2400" b="0" i="1" smtClean="0">
                          <a:latin typeface="Cambria Math" panose="02040503050406030204" pitchFamily="18" charset="0"/>
                        </a:rPr>
                        <m:t> </m:t>
                      </m:r>
                      <m:r>
                        <a:rPr lang="en-US" sz="2400" b="0" i="1" smtClean="0">
                          <a:latin typeface="Cambria Math" panose="02040503050406030204" pitchFamily="18" charset="0"/>
                        </a:rPr>
                        <m:t>𝑐𝑜𝑜𝑟𝑑𝑖𝑛𝑎𝑡𝑒𝑠</m:t>
                      </m:r>
                      <m:r>
                        <a:rPr lang="en-US" sz="2400" b="0" i="1" smtClean="0">
                          <a:latin typeface="Cambria Math" panose="02040503050406030204" pitchFamily="18" charset="0"/>
                        </a:rPr>
                        <m:t>)→</m:t>
                      </m:r>
                      <m:r>
                        <m:rPr>
                          <m:nor/>
                        </m:rPr>
                        <a:rPr lang="en-US" sz="2400" b="0" i="0" smtClean="0">
                          <a:latin typeface="Cambria Math" panose="02040503050406030204" pitchFamily="18" charset="0"/>
                        </a:rPr>
                        <m:t>screen</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coordinates</m:t>
                      </m:r>
                      <m:r>
                        <m:rPr>
                          <m:nor/>
                        </m:rPr>
                        <a:rPr lang="en-US" sz="2400" b="0" i="0" smtClean="0">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b="0" i="1" smtClean="0">
                              <a:latin typeface="Cambria Math" panose="02040503050406030204" pitchFamily="18" charset="0"/>
                            </a:rPr>
                            <m:t>𝑡</m:t>
                          </m:r>
                        </m:sup>
                      </m:sSubSup>
                      <m:r>
                        <a:rPr lang="en-US" sz="2400" i="1">
                          <a:latin typeface="Cambria Math" panose="02040503050406030204" pitchFamily="18" charset="0"/>
                        </a:rPr>
                        <m:t>=</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𝑡</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𝑦</m:t>
                              </m:r>
                            </m:e>
                            <m:sub>
                              <m:r>
                                <a:rPr lang="en-US" sz="2400" i="1">
                                  <a:latin typeface="Cambria Math" panose="02040503050406030204" pitchFamily="18" charset="0"/>
                                </a:rPr>
                                <m:t>𝑖</m:t>
                              </m:r>
                            </m:sub>
                            <m:sup>
                              <m:r>
                                <a:rPr lang="en-US" sz="2400" b="0" i="1" smtClean="0">
                                  <a:latin typeface="Cambria Math" panose="02040503050406030204" pitchFamily="18" charset="0"/>
                                </a:rPr>
                                <m:t>𝑡</m:t>
                              </m:r>
                            </m:sup>
                          </m:sSubSup>
                          <m:r>
                            <a:rPr lang="en-US" sz="240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𝑧</m:t>
                              </m:r>
                            </m:e>
                            <m:sub>
                              <m:r>
                                <a:rPr lang="en-US" sz="2400" i="1">
                                  <a:latin typeface="Cambria Math" panose="02040503050406030204" pitchFamily="18" charset="0"/>
                                </a:rPr>
                                <m:t>𝑖</m:t>
                              </m:r>
                            </m:sub>
                            <m:sup>
                              <m:r>
                                <a:rPr lang="en-US" sz="2400" b="0" i="1" smtClean="0">
                                  <a:latin typeface="Cambria Math" panose="02040503050406030204" pitchFamily="18" charset="0"/>
                                </a:rPr>
                                <m:t>𝑡</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𝑑</m:t>
                              </m:r>
                            </m:e>
                            <m:sub>
                              <m:r>
                                <a:rPr lang="en-US" sz="2400" i="1">
                                  <a:latin typeface="Cambria Math" panose="02040503050406030204" pitchFamily="18" charset="0"/>
                                </a:rPr>
                                <m:t>𝑖</m:t>
                              </m:r>
                            </m:sub>
                            <m:sup>
                              <m:r>
                                <a:rPr lang="en-US" sz="2400" i="1">
                                  <a:latin typeface="Cambria Math" panose="02040503050406030204" pitchFamily="18" charset="0"/>
                                </a:rPr>
                                <m:t>𝑡</m:t>
                              </m:r>
                            </m:sup>
                          </m:sSubSup>
                        </m:e>
                      </m:d>
                    </m:oMath>
                  </m:oMathPara>
                </a14:m>
                <a:endParaRPr lang="en-US" sz="2400" dirty="0"/>
              </a:p>
            </p:txBody>
          </p:sp>
        </mc:Choice>
        <mc:Fallback xmlns="">
          <p:sp>
            <p:nvSpPr>
              <p:cNvPr id="18" name="Rectangle 17">
                <a:extLst>
                  <a:ext uri="{FF2B5EF4-FFF2-40B4-BE49-F238E27FC236}">
                    <a16:creationId xmlns:a16="http://schemas.microsoft.com/office/drawing/2014/main" id="{B87BC6EF-98B3-DB43-8C8B-E3C7D2E8B911}"/>
                  </a:ext>
                </a:extLst>
              </p:cNvPr>
              <p:cNvSpPr>
                <a:spLocks noRot="1" noChangeAspect="1" noMove="1" noResize="1" noEditPoints="1" noAdjustHandles="1" noChangeArrowheads="1" noChangeShapeType="1" noTextEdit="1"/>
              </p:cNvSpPr>
              <p:nvPr/>
            </p:nvSpPr>
            <p:spPr>
              <a:xfrm>
                <a:off x="801778" y="3975009"/>
                <a:ext cx="10755549" cy="509178"/>
              </a:xfrm>
              <a:prstGeom prst="rect">
                <a:avLst/>
              </a:prstGeom>
              <a:blipFill>
                <a:blip r:embed="rId5"/>
                <a:stretch>
                  <a:fillRect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73B54F-45D4-AD42-BB76-CC821E036B9D}"/>
                  </a:ext>
                </a:extLst>
              </p:cNvPr>
              <p:cNvSpPr txBox="1"/>
              <p:nvPr/>
            </p:nvSpPr>
            <p:spPr>
              <a:xfrm>
                <a:off x="892527" y="4704348"/>
                <a:ext cx="8779711" cy="479106"/>
              </a:xfrm>
              <a:prstGeom prst="rect">
                <a:avLst/>
              </a:prstGeom>
              <a:noFill/>
            </p:spPr>
            <p:txBody>
              <a:bodyPr wrap="none" rtlCol="0">
                <a:spAutoFit/>
              </a:bodyPr>
              <a:lstStyle/>
              <a:p>
                <a:r>
                  <a:rPr lang="en-US" sz="2400" dirty="0"/>
                  <a:t>How? By using the perspective transformation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𝑠</m:t>
                        </m:r>
                      </m:sup>
                    </m:sSub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𝜃</m:t>
                        </m:r>
                      </m:e>
                      <m:sub>
                        <m:r>
                          <a:rPr lang="en-US" sz="2400" i="1">
                            <a:latin typeface="Cambria Math" panose="02040503050406030204" pitchFamily="18" charset="0"/>
                          </a:rPr>
                          <m:t>4</m:t>
                        </m:r>
                        <m:r>
                          <a:rPr lang="en-US" sz="2400" i="1">
                            <a:latin typeface="Cambria Math" panose="02040503050406030204" pitchFamily="18" charset="0"/>
                          </a:rPr>
                          <m:t>𝑥</m:t>
                        </m:r>
                        <m:r>
                          <a:rPr lang="en-US" sz="2400" i="1">
                            <a:latin typeface="Cambria Math" panose="02040503050406030204" pitchFamily="18" charset="0"/>
                          </a:rPr>
                          <m:t>4</m:t>
                        </m:r>
                      </m:sub>
                    </m:sSub>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𝑡</m:t>
                        </m:r>
                      </m:sup>
                    </m:sSubSup>
                  </m:oMath>
                </a14:m>
                <a:endParaRPr lang="en-US" sz="2400" dirty="0"/>
              </a:p>
            </p:txBody>
          </p:sp>
        </mc:Choice>
        <mc:Fallback xmlns="">
          <p:sp>
            <p:nvSpPr>
              <p:cNvPr id="19" name="TextBox 18">
                <a:extLst>
                  <a:ext uri="{FF2B5EF4-FFF2-40B4-BE49-F238E27FC236}">
                    <a16:creationId xmlns:a16="http://schemas.microsoft.com/office/drawing/2014/main" id="{4773B54F-45D4-AD42-BB76-CC821E036B9D}"/>
                  </a:ext>
                </a:extLst>
              </p:cNvPr>
              <p:cNvSpPr txBox="1">
                <a:spLocks noRot="1" noChangeAspect="1" noMove="1" noResize="1" noEditPoints="1" noAdjustHandles="1" noChangeArrowheads="1" noChangeShapeType="1" noTextEdit="1"/>
              </p:cNvSpPr>
              <p:nvPr/>
            </p:nvSpPr>
            <p:spPr>
              <a:xfrm>
                <a:off x="892527" y="4704348"/>
                <a:ext cx="8779711" cy="479106"/>
              </a:xfrm>
              <a:prstGeom prst="rect">
                <a:avLst/>
              </a:prstGeom>
              <a:blipFill>
                <a:blip r:embed="rId6"/>
                <a:stretch>
                  <a:fillRect l="-1010" t="-5128" b="-23077"/>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A9EE2AD-4A98-104A-A247-FC60CD6D0DF0}"/>
              </a:ext>
            </a:extLst>
          </p:cNvPr>
          <p:cNvSpPr>
            <a:spLocks noGrp="1"/>
          </p:cNvSpPr>
          <p:nvPr>
            <p:ph type="title"/>
          </p:nvPr>
        </p:nvSpPr>
        <p:spPr>
          <a:xfrm>
            <a:off x="1774044" y="316753"/>
            <a:ext cx="9191699" cy="1450757"/>
          </a:xfrm>
        </p:spPr>
        <p:txBody>
          <a:bodyPr/>
          <a:lstStyle/>
          <a:p>
            <a:pPr algn="ctr"/>
            <a:r>
              <a:rPr lang="en-US" dirty="0">
                <a:solidFill>
                  <a:schemeClr val="accent1"/>
                </a:solidFill>
                <a:cs typeface="Arial" panose="020B0604020202020204" pitchFamily="34" charset="0"/>
              </a:rPr>
              <a:t>Perspective Transformer Nets</a:t>
            </a:r>
          </a:p>
        </p:txBody>
      </p:sp>
    </p:spTree>
    <p:extLst>
      <p:ext uri="{BB962C8B-B14F-4D97-AF65-F5344CB8AC3E}">
        <p14:creationId xmlns:p14="http://schemas.microsoft.com/office/powerpoint/2010/main" val="139038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9344" y="1901952"/>
            <a:ext cx="8961120" cy="4242816"/>
          </a:xfrm>
        </p:spPr>
        <p:txBody>
          <a:bodyPr>
            <a:normAutofit/>
          </a:bodyPr>
          <a:lstStyle/>
          <a:p>
            <a:pPr>
              <a:buFont typeface="Arial" panose="020B0604020202020204" pitchFamily="34" charset="0"/>
              <a:buChar char="•"/>
            </a:pPr>
            <a:r>
              <a:rPr lang="en-US" sz="2400" dirty="0">
                <a:cs typeface="Arial" panose="020B0604020202020204" pitchFamily="34" charset="0"/>
              </a:rPr>
              <a:t> Use spatial transformer network (</a:t>
            </a:r>
            <a:r>
              <a:rPr lang="en-US" sz="2400" dirty="0" err="1">
                <a:cs typeface="Arial" panose="020B0604020202020204" pitchFamily="34" charset="0"/>
              </a:rPr>
              <a:t>Jaderberg</a:t>
            </a:r>
            <a:r>
              <a:rPr lang="en-US" sz="2400" dirty="0">
                <a:cs typeface="Arial" panose="020B0604020202020204" pitchFamily="34" charset="0"/>
              </a:rPr>
              <a:t> et al. NIPS 2015)</a:t>
            </a:r>
          </a:p>
          <a:p>
            <a:pPr marL="0" indent="0">
              <a:buNone/>
            </a:pPr>
            <a:r>
              <a:rPr lang="en-US" sz="2400" dirty="0">
                <a:cs typeface="Arial" panose="020B0604020202020204" pitchFamily="34" charset="0"/>
              </a:rPr>
              <a:t>  (1) Perform dense sampling from input volume in 3D coordinates </a:t>
            </a:r>
          </a:p>
          <a:p>
            <a:pPr marL="0" indent="0">
              <a:buNone/>
            </a:pPr>
            <a:r>
              <a:rPr lang="en-US" sz="2400" dirty="0">
                <a:cs typeface="Arial" panose="020B0604020202020204" pitchFamily="34" charset="0"/>
              </a:rPr>
              <a:t>       to output volume in screen coordinates</a:t>
            </a:r>
          </a:p>
          <a:p>
            <a:pPr marL="0" indent="0">
              <a:buNone/>
            </a:pPr>
            <a:r>
              <a:rPr lang="en-US" sz="2400" dirty="0">
                <a:cs typeface="Arial" panose="020B0604020202020204" pitchFamily="34" charset="0"/>
              </a:rPr>
              <a:t>  (2) Flatten the 3D spatial output across disparity dimension.</a:t>
            </a:r>
          </a:p>
        </p:txBody>
      </p:sp>
      <p:sp>
        <p:nvSpPr>
          <p:cNvPr id="5" name="TextBox 4"/>
          <p:cNvSpPr txBox="1"/>
          <p:nvPr/>
        </p:nvSpPr>
        <p:spPr>
          <a:xfrm>
            <a:off x="6369894" y="6488669"/>
            <a:ext cx="43914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Yan et al., Perspective Transformer Nets, NIPS 2016</a:t>
            </a:r>
            <a:endParaRPr lang="en-US" sz="1400" dirty="0"/>
          </a:p>
        </p:txBody>
      </p:sp>
      <p:sp>
        <p:nvSpPr>
          <p:cNvPr id="8" name="Title 1">
            <a:extLst>
              <a:ext uri="{FF2B5EF4-FFF2-40B4-BE49-F238E27FC236}">
                <a16:creationId xmlns:a16="http://schemas.microsoft.com/office/drawing/2014/main" id="{E36B6EA7-7393-D34A-9863-DF9069750020}"/>
              </a:ext>
            </a:extLst>
          </p:cNvPr>
          <p:cNvSpPr>
            <a:spLocks noGrp="1"/>
          </p:cNvSpPr>
          <p:nvPr>
            <p:ph type="title"/>
          </p:nvPr>
        </p:nvSpPr>
        <p:spPr>
          <a:xfrm>
            <a:off x="1774044" y="316753"/>
            <a:ext cx="9191699" cy="1450757"/>
          </a:xfrm>
        </p:spPr>
        <p:txBody>
          <a:bodyPr/>
          <a:lstStyle/>
          <a:p>
            <a:pPr algn="ctr"/>
            <a:r>
              <a:rPr lang="en-US" dirty="0">
                <a:solidFill>
                  <a:schemeClr val="accent1"/>
                </a:solidFill>
                <a:cs typeface="Arial" panose="020B0604020202020204" pitchFamily="34" charset="0"/>
              </a:rPr>
              <a:t>Perspective Transformer Nets</a:t>
            </a:r>
          </a:p>
        </p:txBody>
      </p:sp>
    </p:spTree>
    <p:extLst>
      <p:ext uri="{BB962C8B-B14F-4D97-AF65-F5344CB8AC3E}">
        <p14:creationId xmlns:p14="http://schemas.microsoft.com/office/powerpoint/2010/main" val="256690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E8464-9A56-184A-A67D-F833A8C6154D}"/>
              </a:ext>
            </a:extLst>
          </p:cNvPr>
          <p:cNvSpPr>
            <a:spLocks noGrp="1"/>
          </p:cNvSpPr>
          <p:nvPr>
            <p:ph type="title"/>
          </p:nvPr>
        </p:nvSpPr>
        <p:spPr>
          <a:xfrm>
            <a:off x="1066800" y="486953"/>
            <a:ext cx="10058400" cy="758188"/>
          </a:xfrm>
        </p:spPr>
        <p:txBody>
          <a:bodyPr>
            <a:noAutofit/>
          </a:bodyPr>
          <a:lstStyle/>
          <a:p>
            <a:r>
              <a:rPr lang="en-US" sz="4400"/>
              <a:t>Model Architecture</a:t>
            </a:r>
            <a:endParaRPr lang="en-US" sz="4400" dirty="0"/>
          </a:p>
        </p:txBody>
      </p:sp>
      <p:sp>
        <p:nvSpPr>
          <p:cNvPr id="16" name="Rectangle 15">
            <a:extLst>
              <a:ext uri="{FF2B5EF4-FFF2-40B4-BE49-F238E27FC236}">
                <a16:creationId xmlns:a16="http://schemas.microsoft.com/office/drawing/2014/main" id="{63157361-08DF-9943-A511-3600D9213E52}"/>
              </a:ext>
            </a:extLst>
          </p:cNvPr>
          <p:cNvSpPr/>
          <p:nvPr/>
        </p:nvSpPr>
        <p:spPr>
          <a:xfrm>
            <a:off x="1402228" y="4469362"/>
            <a:ext cx="7254883" cy="1754326"/>
          </a:xfrm>
          <a:prstGeom prst="rect">
            <a:avLst/>
          </a:prstGeom>
        </p:spPr>
        <p:txBody>
          <a:bodyPr wrap="square">
            <a:spAutoFit/>
          </a:bodyPr>
          <a:lstStyle/>
          <a:p>
            <a:r>
              <a:rPr lang="en-US" dirty="0" err="1"/>
              <a:t>ShapeNetCore</a:t>
            </a:r>
            <a:r>
              <a:rPr lang="en-US" dirty="0"/>
              <a:t> Dataset - contains about 51,300 unique 3D models from 55 common object categories [1]. Each 3D model is rendered from 24 azimuth angles (with steps of 15◦ ) with fixed elevation angles (30◦ ) under the same camera and lighting setup. We then crop and rescale the centering region of each image to 64 × 64 × 3 pixels.</a:t>
            </a:r>
          </a:p>
        </p:txBody>
      </p:sp>
      <p:pic>
        <p:nvPicPr>
          <p:cNvPr id="10" name="Picture 9">
            <a:extLst>
              <a:ext uri="{FF2B5EF4-FFF2-40B4-BE49-F238E27FC236}">
                <a16:creationId xmlns:a16="http://schemas.microsoft.com/office/drawing/2014/main" id="{87B6FE06-A70D-154A-A06E-B995886BB4AE}"/>
              </a:ext>
            </a:extLst>
          </p:cNvPr>
          <p:cNvPicPr>
            <a:picLocks noChangeAspect="1"/>
          </p:cNvPicPr>
          <p:nvPr/>
        </p:nvPicPr>
        <p:blipFill>
          <a:blip r:embed="rId3"/>
          <a:stretch>
            <a:fillRect/>
          </a:stretch>
        </p:blipFill>
        <p:spPr>
          <a:xfrm>
            <a:off x="1168265" y="1245141"/>
            <a:ext cx="10147300" cy="2984500"/>
          </a:xfrm>
          <a:prstGeom prst="rect">
            <a:avLst/>
          </a:prstGeom>
        </p:spPr>
      </p:pic>
    </p:spTree>
    <p:extLst>
      <p:ext uri="{BB962C8B-B14F-4D97-AF65-F5344CB8AC3E}">
        <p14:creationId xmlns:p14="http://schemas.microsoft.com/office/powerpoint/2010/main" val="19947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AF24424-B6F9-674C-90B2-8B65B2B27E65}"/>
              </a:ext>
            </a:extLst>
          </p:cNvPr>
          <p:cNvPicPr>
            <a:picLocks noGrp="1" noChangeAspect="1"/>
          </p:cNvPicPr>
          <p:nvPr>
            <p:ph idx="1"/>
          </p:nvPr>
        </p:nvPicPr>
        <p:blipFill>
          <a:blip r:embed="rId3">
            <a:extLst>
              <a:ext uri="{BEBA8EAE-BF5A-486C-A8C5-ECC9F3942E4B}">
                <a14:imgProps xmlns:a14="http://schemas.microsoft.com/office/drawing/2010/main">
                  <a14:imgLayer>
                    <a14:imgEffect>
                      <a14:brightnessContrast contrast="-20000"/>
                    </a14:imgEffect>
                  </a14:imgLayer>
                </a14:imgProps>
              </a:ext>
            </a:extLst>
          </a:blip>
          <a:stretch>
            <a:fillRect/>
          </a:stretch>
        </p:blipFill>
        <p:spPr>
          <a:xfrm>
            <a:off x="419079" y="1162012"/>
            <a:ext cx="5398805" cy="4086882"/>
          </a:xfrm>
        </p:spPr>
      </p:pic>
      <p:sp>
        <p:nvSpPr>
          <p:cNvPr id="4" name="Title 1">
            <a:extLst>
              <a:ext uri="{FF2B5EF4-FFF2-40B4-BE49-F238E27FC236}">
                <a16:creationId xmlns:a16="http://schemas.microsoft.com/office/drawing/2014/main" id="{53861629-2721-6F4B-87CE-D430D2D0D346}"/>
              </a:ext>
            </a:extLst>
          </p:cNvPr>
          <p:cNvSpPr>
            <a:spLocks noGrp="1"/>
          </p:cNvSpPr>
          <p:nvPr>
            <p:ph type="title"/>
          </p:nvPr>
        </p:nvSpPr>
        <p:spPr>
          <a:xfrm>
            <a:off x="368135" y="403826"/>
            <a:ext cx="10058400" cy="758188"/>
          </a:xfrm>
        </p:spPr>
        <p:txBody>
          <a:bodyPr>
            <a:noAutofit/>
          </a:bodyPr>
          <a:lstStyle/>
          <a:p>
            <a:r>
              <a:rPr lang="en-US" sz="4400" dirty="0"/>
              <a:t>Training on single category</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04C53FD-F819-1A42-9BEC-4FBFDF3F9E12}"/>
                  </a:ext>
                </a:extLst>
              </p:cNvPr>
              <p:cNvSpPr/>
              <p:nvPr/>
            </p:nvSpPr>
            <p:spPr>
              <a:xfrm>
                <a:off x="6447153" y="1045738"/>
                <a:ext cx="5468486" cy="416589"/>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𝑐𝑜𝑚𝑏</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𝐼</m:t>
                            </m:r>
                          </m:e>
                          <m:sup>
                            <m:d>
                              <m:dPr>
                                <m:ctrlPr>
                                  <a:rPr lang="en-US" i="1">
                                    <a:latin typeface="Cambria Math" panose="02040503050406030204" pitchFamily="18" charset="0"/>
                                  </a:rPr>
                                </m:ctrlPr>
                              </m:dPr>
                              <m:e>
                                <m:r>
                                  <a:rPr lang="en-US" i="1">
                                    <a:latin typeface="Cambria Math" panose="02040503050406030204" pitchFamily="18" charset="0"/>
                                  </a:rPr>
                                  <m:t>𝑘</m:t>
                                </m:r>
                              </m:e>
                            </m:d>
                          </m:sup>
                        </m:sSup>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𝑝𝑟𝑜𝑗</m:t>
                            </m:r>
                          </m:sub>
                        </m:sSub>
                        <m:r>
                          <a:rPr lang="en-US" i="1">
                            <a:latin typeface="Cambria Math" panose="02040503050406030204" pitchFamily="18" charset="0"/>
                          </a:rPr>
                          <m:t>𝐿</m:t>
                        </m:r>
                      </m:e>
                      <m:sub>
                        <m:r>
                          <a:rPr lang="en-US" i="1">
                            <a:latin typeface="Cambria Math" panose="02040503050406030204" pitchFamily="18" charset="0"/>
                          </a:rPr>
                          <m:t>𝑝𝑟𝑜𝑗</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𝐼</m:t>
                            </m:r>
                          </m:e>
                          <m:sup>
                            <m:d>
                              <m:dPr>
                                <m:ctrlPr>
                                  <a:rPr lang="en-US" i="1">
                                    <a:latin typeface="Cambria Math" panose="02040503050406030204" pitchFamily="18" charset="0"/>
                                  </a:rPr>
                                </m:ctrlPr>
                              </m:dPr>
                              <m:e>
                                <m:r>
                                  <a:rPr lang="en-US" i="1">
                                    <a:latin typeface="Cambria Math" panose="02040503050406030204" pitchFamily="18" charset="0"/>
                                  </a:rPr>
                                  <m:t>𝑘</m:t>
                                </m:r>
                              </m:e>
                            </m:d>
                          </m:sup>
                        </m:sSup>
                      </m:e>
                    </m:d>
                  </m:oMath>
                </a14:m>
                <a:r>
                  <a:rPr lang="en-US" dirty="0"/>
                  <a: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𝑣𝑜𝑙</m:t>
                            </m:r>
                          </m:sub>
                        </m:sSub>
                        <m:r>
                          <a:rPr lang="en-US" i="1">
                            <a:latin typeface="Cambria Math" panose="02040503050406030204" pitchFamily="18" charset="0"/>
                          </a:rPr>
                          <m:t>𝐿</m:t>
                        </m:r>
                      </m:e>
                      <m:sub>
                        <m:r>
                          <a:rPr lang="en-US" b="0" i="1" smtClean="0">
                            <a:latin typeface="Cambria Math" panose="02040503050406030204" pitchFamily="18" charset="0"/>
                          </a:rPr>
                          <m:t>𝑣𝑜𝑙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𝐼</m:t>
                            </m:r>
                          </m:e>
                          <m:sup>
                            <m:d>
                              <m:dPr>
                                <m:ctrlPr>
                                  <a:rPr lang="en-US" i="1">
                                    <a:latin typeface="Cambria Math" panose="02040503050406030204" pitchFamily="18" charset="0"/>
                                  </a:rPr>
                                </m:ctrlPr>
                              </m:dPr>
                              <m:e>
                                <m:r>
                                  <a:rPr lang="en-US" i="1">
                                    <a:latin typeface="Cambria Math" panose="02040503050406030204" pitchFamily="18" charset="0"/>
                                  </a:rPr>
                                  <m:t>𝑘</m:t>
                                </m:r>
                              </m:e>
                            </m:d>
                          </m:sup>
                        </m:sSup>
                      </m:e>
                    </m:d>
                  </m:oMath>
                </a14:m>
                <a:endParaRPr lang="en-US" dirty="0"/>
              </a:p>
            </p:txBody>
          </p:sp>
        </mc:Choice>
        <mc:Fallback xmlns="">
          <p:sp>
            <p:nvSpPr>
              <p:cNvPr id="37" name="Rectangle 36">
                <a:extLst>
                  <a:ext uri="{FF2B5EF4-FFF2-40B4-BE49-F238E27FC236}">
                    <a16:creationId xmlns:a16="http://schemas.microsoft.com/office/drawing/2014/main" id="{904C53FD-F819-1A42-9BEC-4FBFDF3F9E12}"/>
                  </a:ext>
                </a:extLst>
              </p:cNvPr>
              <p:cNvSpPr>
                <a:spLocks noRot="1" noChangeAspect="1" noMove="1" noResize="1" noEditPoints="1" noAdjustHandles="1" noChangeArrowheads="1" noChangeShapeType="1" noTextEdit="1"/>
              </p:cNvSpPr>
              <p:nvPr/>
            </p:nvSpPr>
            <p:spPr>
              <a:xfrm>
                <a:off x="6447153" y="1045738"/>
                <a:ext cx="5468486" cy="416589"/>
              </a:xfrm>
              <a:prstGeom prst="rect">
                <a:avLst/>
              </a:prstGeom>
              <a:blipFill>
                <a:blip r:embed="rId5"/>
                <a:stretch>
                  <a:fillRect b="-14706"/>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3CBB8861-CC64-8642-A96E-869625646649}"/>
              </a:ext>
            </a:extLst>
          </p:cNvPr>
          <p:cNvSpPr/>
          <p:nvPr/>
        </p:nvSpPr>
        <p:spPr>
          <a:xfrm>
            <a:off x="419079" y="5248894"/>
            <a:ext cx="6096000" cy="1477328"/>
          </a:xfrm>
          <a:prstGeom prst="rect">
            <a:avLst/>
          </a:prstGeom>
        </p:spPr>
        <p:txBody>
          <a:bodyPr>
            <a:spAutoFit/>
          </a:bodyPr>
          <a:lstStyle/>
          <a:p>
            <a:r>
              <a:rPr lang="en-US" u="sng" dirty="0"/>
              <a:t>PTN-</a:t>
            </a:r>
            <a:r>
              <a:rPr lang="en-US" u="sng" dirty="0" err="1"/>
              <a:t>Proj</a:t>
            </a:r>
            <a:r>
              <a:rPr lang="en-US" u="sng" dirty="0"/>
              <a:t> (PR) </a:t>
            </a:r>
            <a:r>
              <a:rPr lang="en-US" dirty="0"/>
              <a:t>- the model trained with projection loss only</a:t>
            </a:r>
          </a:p>
          <a:p>
            <a:r>
              <a:rPr lang="en-US" u="sng" dirty="0"/>
              <a:t>CNN-Vol (VO)</a:t>
            </a:r>
            <a:r>
              <a:rPr lang="en-US" dirty="0"/>
              <a:t>- the model trained with volume loss only</a:t>
            </a:r>
          </a:p>
          <a:p>
            <a:r>
              <a:rPr lang="en-US" u="sng" dirty="0"/>
              <a:t>PTN-Comb (CO)</a:t>
            </a:r>
            <a:r>
              <a:rPr lang="en-US" dirty="0"/>
              <a:t>- combined loss </a:t>
            </a:r>
          </a:p>
        </p:txBody>
      </p:sp>
      <p:sp>
        <p:nvSpPr>
          <p:cNvPr id="44" name="Rectangle 43">
            <a:extLst>
              <a:ext uri="{FF2B5EF4-FFF2-40B4-BE49-F238E27FC236}">
                <a16:creationId xmlns:a16="http://schemas.microsoft.com/office/drawing/2014/main" id="{EEF7BEB6-1CED-9A40-8926-38140C993FCE}"/>
              </a:ext>
            </a:extLst>
          </p:cNvPr>
          <p:cNvSpPr/>
          <p:nvPr/>
        </p:nvSpPr>
        <p:spPr>
          <a:xfrm>
            <a:off x="6084247" y="3817032"/>
            <a:ext cx="5299831" cy="1077218"/>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chemeClr val="tx1"/>
                </a:solidFill>
              </a:rPr>
              <a:t>The volumes predicted by PTN-</a:t>
            </a:r>
            <a:r>
              <a:rPr lang="en-US" sz="1600" dirty="0" err="1">
                <a:solidFill>
                  <a:schemeClr val="tx1"/>
                </a:solidFill>
              </a:rPr>
              <a:t>Proj</a:t>
            </a:r>
            <a:r>
              <a:rPr lang="en-US" sz="1600" dirty="0">
                <a:solidFill>
                  <a:schemeClr val="tx1"/>
                </a:solidFill>
              </a:rPr>
              <a:t> and PTN-Comb faithfully represent the shape. However, the volumes predicted by CNN-Vol do not form a solid chair shape in some cases.</a:t>
            </a:r>
          </a:p>
        </p:txBody>
      </p:sp>
    </p:spTree>
    <p:extLst>
      <p:ext uri="{BB962C8B-B14F-4D97-AF65-F5344CB8AC3E}">
        <p14:creationId xmlns:p14="http://schemas.microsoft.com/office/powerpoint/2010/main" val="238730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161188" y="2741123"/>
            <a:ext cx="8109616" cy="2926252"/>
          </a:xfrm>
          <a:prstGeom prst="rect">
            <a:avLst/>
          </a:prstGeom>
        </p:spPr>
      </p:pic>
      <p:sp>
        <p:nvSpPr>
          <p:cNvPr id="6" name="TextBox 5"/>
          <p:cNvSpPr txBox="1"/>
          <p:nvPr/>
        </p:nvSpPr>
        <p:spPr>
          <a:xfrm>
            <a:off x="6369894" y="6488669"/>
            <a:ext cx="43914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Yan et al., Perspective Transformer Nets, NIPS 2016</a:t>
            </a:r>
            <a:endParaRPr lang="en-US" sz="1400" dirty="0"/>
          </a:p>
        </p:txBody>
      </p:sp>
      <p:sp>
        <p:nvSpPr>
          <p:cNvPr id="7" name="Content Placeholder 6">
            <a:extLst>
              <a:ext uri="{FF2B5EF4-FFF2-40B4-BE49-F238E27FC236}">
                <a16:creationId xmlns:a16="http://schemas.microsoft.com/office/drawing/2014/main" id="{507334BA-5D79-DF48-AE40-0BA4DED65956}"/>
              </a:ext>
            </a:extLst>
          </p:cNvPr>
          <p:cNvSpPr>
            <a:spLocks noGrp="1"/>
          </p:cNvSpPr>
          <p:nvPr>
            <p:ph idx="1"/>
          </p:nvPr>
        </p:nvSpPr>
        <p:spPr/>
        <p:txBody>
          <a:bodyPr/>
          <a:lstStyle/>
          <a:p>
            <a:endParaRPr lang="en-US"/>
          </a:p>
        </p:txBody>
      </p:sp>
      <p:sp>
        <p:nvSpPr>
          <p:cNvPr id="13" name="Title 1">
            <a:extLst>
              <a:ext uri="{FF2B5EF4-FFF2-40B4-BE49-F238E27FC236}">
                <a16:creationId xmlns:a16="http://schemas.microsoft.com/office/drawing/2014/main" id="{966E8A6F-A278-AC49-AD7C-DB6D10BDB02B}"/>
              </a:ext>
            </a:extLst>
          </p:cNvPr>
          <p:cNvSpPr>
            <a:spLocks noGrp="1"/>
          </p:cNvSpPr>
          <p:nvPr>
            <p:ph type="title"/>
          </p:nvPr>
        </p:nvSpPr>
        <p:spPr>
          <a:xfrm>
            <a:off x="368135" y="403826"/>
            <a:ext cx="10058400" cy="758188"/>
          </a:xfrm>
        </p:spPr>
        <p:txBody>
          <a:bodyPr>
            <a:noAutofit/>
          </a:bodyPr>
          <a:lstStyle/>
          <a:p>
            <a:r>
              <a:rPr lang="en-US" sz="4400" dirty="0"/>
              <a:t>Training on single category</a:t>
            </a:r>
          </a:p>
        </p:txBody>
      </p:sp>
    </p:spTree>
    <p:extLst>
      <p:ext uri="{BB962C8B-B14F-4D97-AF65-F5344CB8AC3E}">
        <p14:creationId xmlns:p14="http://schemas.microsoft.com/office/powerpoint/2010/main" val="2371935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861629-2721-6F4B-87CE-D430D2D0D346}"/>
              </a:ext>
            </a:extLst>
          </p:cNvPr>
          <p:cNvSpPr>
            <a:spLocks noGrp="1"/>
          </p:cNvSpPr>
          <p:nvPr>
            <p:ph type="title"/>
          </p:nvPr>
        </p:nvSpPr>
        <p:spPr>
          <a:xfrm>
            <a:off x="368135" y="403826"/>
            <a:ext cx="10058400" cy="758188"/>
          </a:xfrm>
        </p:spPr>
        <p:txBody>
          <a:bodyPr>
            <a:noAutofit/>
          </a:bodyPr>
          <a:lstStyle/>
          <a:p>
            <a:r>
              <a:rPr lang="en-US" sz="4400" dirty="0"/>
              <a:t>Training on single category</a:t>
            </a:r>
          </a:p>
        </p:txBody>
      </p:sp>
      <p:grpSp>
        <p:nvGrpSpPr>
          <p:cNvPr id="5" name="Group 4">
            <a:extLst>
              <a:ext uri="{FF2B5EF4-FFF2-40B4-BE49-F238E27FC236}">
                <a16:creationId xmlns:a16="http://schemas.microsoft.com/office/drawing/2014/main" id="{5F2D6175-C705-DD4C-BC54-FDAEAF0FFD29}"/>
              </a:ext>
            </a:extLst>
          </p:cNvPr>
          <p:cNvGrpSpPr/>
          <p:nvPr/>
        </p:nvGrpSpPr>
        <p:grpSpPr>
          <a:xfrm>
            <a:off x="2099430" y="3044226"/>
            <a:ext cx="6119078" cy="2781330"/>
            <a:chOff x="5947036" y="3309592"/>
            <a:chExt cx="6119078" cy="2781330"/>
          </a:xfrm>
        </p:grpSpPr>
        <p:pic>
          <p:nvPicPr>
            <p:cNvPr id="28" name="Picture 27">
              <a:extLst>
                <a:ext uri="{FF2B5EF4-FFF2-40B4-BE49-F238E27FC236}">
                  <a16:creationId xmlns:a16="http://schemas.microsoft.com/office/drawing/2014/main" id="{63FFF08E-DEBA-1A42-BDAF-26688C3DAFA1}"/>
                </a:ext>
              </a:extLst>
            </p:cNvPr>
            <p:cNvPicPr>
              <a:picLocks noChangeAspect="1"/>
            </p:cNvPicPr>
            <p:nvPr/>
          </p:nvPicPr>
          <p:blipFill>
            <a:blip r:embed="rId3"/>
            <a:stretch>
              <a:fillRect/>
            </a:stretch>
          </p:blipFill>
          <p:spPr>
            <a:xfrm>
              <a:off x="5947036" y="4351022"/>
              <a:ext cx="5712856" cy="1739900"/>
            </a:xfrm>
            <a:prstGeom prst="rect">
              <a:avLst/>
            </a:prstGeom>
          </p:spPr>
        </p:pic>
        <p:sp>
          <p:nvSpPr>
            <p:cNvPr id="39" name="Rectangle 38">
              <a:extLst>
                <a:ext uri="{FF2B5EF4-FFF2-40B4-BE49-F238E27FC236}">
                  <a16:creationId xmlns:a16="http://schemas.microsoft.com/office/drawing/2014/main" id="{FA816FBA-91CE-4145-8544-0D2A2116461B}"/>
                </a:ext>
              </a:extLst>
            </p:cNvPr>
            <p:cNvSpPr/>
            <p:nvPr/>
          </p:nvSpPr>
          <p:spPr>
            <a:xfrm>
              <a:off x="8427996" y="3313266"/>
              <a:ext cx="1778110" cy="830997"/>
            </a:xfrm>
            <a:prstGeom prst="rect">
              <a:avLst/>
            </a:prstGeom>
          </p:spPr>
          <p:txBody>
            <a:bodyPr wrap="square">
              <a:spAutoFit/>
            </a:bodyPr>
            <a:lstStyle/>
            <a:p>
              <a:r>
                <a:rPr lang="en-US" sz="1600" dirty="0"/>
                <a:t>observable with full azimuth angles</a:t>
              </a:r>
            </a:p>
          </p:txBody>
        </p:sp>
        <p:sp>
          <p:nvSpPr>
            <p:cNvPr id="40" name="Rectangle 39">
              <a:extLst>
                <a:ext uri="{FF2B5EF4-FFF2-40B4-BE49-F238E27FC236}">
                  <a16:creationId xmlns:a16="http://schemas.microsoft.com/office/drawing/2014/main" id="{CA4723CD-AD6A-9B4D-9653-F9D634770CB5}"/>
                </a:ext>
              </a:extLst>
            </p:cNvPr>
            <p:cNvSpPr/>
            <p:nvPr/>
          </p:nvSpPr>
          <p:spPr>
            <a:xfrm>
              <a:off x="10199186" y="3309592"/>
              <a:ext cx="1866928" cy="830997"/>
            </a:xfrm>
            <a:prstGeom prst="rect">
              <a:avLst/>
            </a:prstGeom>
          </p:spPr>
          <p:txBody>
            <a:bodyPr wrap="square">
              <a:spAutoFit/>
            </a:bodyPr>
            <a:lstStyle/>
            <a:p>
              <a:r>
                <a:rPr lang="en-US" sz="1600" dirty="0"/>
                <a:t>narrow range (subset) of azimuth angles</a:t>
              </a:r>
            </a:p>
          </p:txBody>
        </p:sp>
        <p:sp>
          <p:nvSpPr>
            <p:cNvPr id="41" name="Right Brace 40">
              <a:extLst>
                <a:ext uri="{FF2B5EF4-FFF2-40B4-BE49-F238E27FC236}">
                  <a16:creationId xmlns:a16="http://schemas.microsoft.com/office/drawing/2014/main" id="{C16FCADC-6569-3D4C-B261-E2B95E93948A}"/>
                </a:ext>
              </a:extLst>
            </p:cNvPr>
            <p:cNvSpPr/>
            <p:nvPr/>
          </p:nvSpPr>
          <p:spPr>
            <a:xfrm rot="16200000">
              <a:off x="9303062" y="3516450"/>
              <a:ext cx="294799" cy="138899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48E3F3DD-CCAA-674F-9537-F49AC963F71D}"/>
                </a:ext>
              </a:extLst>
            </p:cNvPr>
            <p:cNvSpPr/>
            <p:nvPr/>
          </p:nvSpPr>
          <p:spPr>
            <a:xfrm rot="16200000">
              <a:off x="10778776" y="3460267"/>
              <a:ext cx="294799" cy="146743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3CBB8861-CC64-8642-A96E-869625646649}"/>
              </a:ext>
            </a:extLst>
          </p:cNvPr>
          <p:cNvSpPr/>
          <p:nvPr/>
        </p:nvSpPr>
        <p:spPr>
          <a:xfrm>
            <a:off x="1157766" y="1364456"/>
            <a:ext cx="6096000" cy="1477328"/>
          </a:xfrm>
          <a:prstGeom prst="rect">
            <a:avLst/>
          </a:prstGeom>
        </p:spPr>
        <p:txBody>
          <a:bodyPr>
            <a:spAutoFit/>
          </a:bodyPr>
          <a:lstStyle/>
          <a:p>
            <a:r>
              <a:rPr lang="en-US" u="sng" dirty="0"/>
              <a:t>PTN-</a:t>
            </a:r>
            <a:r>
              <a:rPr lang="en-US" u="sng" dirty="0" err="1"/>
              <a:t>Proj</a:t>
            </a:r>
            <a:r>
              <a:rPr lang="en-US" u="sng" dirty="0"/>
              <a:t> (PR) </a:t>
            </a:r>
            <a:r>
              <a:rPr lang="en-US" dirty="0"/>
              <a:t>- the model trained with projection loss only</a:t>
            </a:r>
          </a:p>
          <a:p>
            <a:r>
              <a:rPr lang="en-US" u="sng" dirty="0"/>
              <a:t>CNN-Vol (VO)</a:t>
            </a:r>
            <a:r>
              <a:rPr lang="en-US" dirty="0"/>
              <a:t>- the model trained with volume loss only</a:t>
            </a:r>
          </a:p>
          <a:p>
            <a:r>
              <a:rPr lang="en-US" u="sng" dirty="0"/>
              <a:t>PTN-Comb (CO)</a:t>
            </a:r>
            <a:r>
              <a:rPr lang="en-US" dirty="0"/>
              <a:t>- combined loss </a:t>
            </a:r>
          </a:p>
        </p:txBody>
      </p:sp>
    </p:spTree>
    <p:extLst>
      <p:ext uri="{BB962C8B-B14F-4D97-AF65-F5344CB8AC3E}">
        <p14:creationId xmlns:p14="http://schemas.microsoft.com/office/powerpoint/2010/main" val="2129327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2375" y="1480309"/>
            <a:ext cx="7068438" cy="4366494"/>
          </a:xfrm>
          <a:prstGeom prst="rect">
            <a:avLst/>
          </a:prstGeom>
        </p:spPr>
      </p:pic>
      <p:sp>
        <p:nvSpPr>
          <p:cNvPr id="9" name="Title 1">
            <a:extLst>
              <a:ext uri="{FF2B5EF4-FFF2-40B4-BE49-F238E27FC236}">
                <a16:creationId xmlns:a16="http://schemas.microsoft.com/office/drawing/2014/main" id="{B3D72101-4957-4B4E-BAD1-3EDB2E42883E}"/>
              </a:ext>
            </a:extLst>
          </p:cNvPr>
          <p:cNvSpPr>
            <a:spLocks noGrp="1"/>
          </p:cNvSpPr>
          <p:nvPr>
            <p:ph type="title"/>
          </p:nvPr>
        </p:nvSpPr>
        <p:spPr>
          <a:xfrm>
            <a:off x="368135" y="403826"/>
            <a:ext cx="10058400" cy="758188"/>
          </a:xfrm>
        </p:spPr>
        <p:txBody>
          <a:bodyPr>
            <a:noAutofit/>
          </a:bodyPr>
          <a:lstStyle/>
          <a:p>
            <a:pPr algn="ctr"/>
            <a:r>
              <a:rPr lang="en-US" sz="4400" dirty="0"/>
              <a:t>large-scale datasets</a:t>
            </a:r>
          </a:p>
        </p:txBody>
      </p:sp>
    </p:spTree>
    <p:extLst>
      <p:ext uri="{BB962C8B-B14F-4D97-AF65-F5344CB8AC3E}">
        <p14:creationId xmlns:p14="http://schemas.microsoft.com/office/powerpoint/2010/main" val="3745942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95A4-386E-9F46-A98D-3C047F0CBDB6}"/>
              </a:ext>
            </a:extLst>
          </p:cNvPr>
          <p:cNvSpPr>
            <a:spLocks noGrp="1"/>
          </p:cNvSpPr>
          <p:nvPr>
            <p:ph type="title"/>
          </p:nvPr>
        </p:nvSpPr>
        <p:spPr>
          <a:xfrm>
            <a:off x="1495499" y="812715"/>
            <a:ext cx="10058400" cy="1371600"/>
          </a:xfrm>
        </p:spPr>
        <p:txBody>
          <a:bodyPr>
            <a:normAutofit fontScale="90000"/>
          </a:bodyPr>
          <a:lstStyle/>
          <a:p>
            <a:r>
              <a:rPr lang="en-US" dirty="0"/>
              <a:t>Prediction IU using the models trained on large-scale datasets</a:t>
            </a:r>
          </a:p>
        </p:txBody>
      </p:sp>
      <p:pic>
        <p:nvPicPr>
          <p:cNvPr id="5" name="Content Placeholder 4">
            <a:extLst>
              <a:ext uri="{FF2B5EF4-FFF2-40B4-BE49-F238E27FC236}">
                <a16:creationId xmlns:a16="http://schemas.microsoft.com/office/drawing/2014/main" id="{95A42B94-00B8-3B47-A8C7-48E84E8B4C8D}"/>
              </a:ext>
            </a:extLst>
          </p:cNvPr>
          <p:cNvPicPr>
            <a:picLocks noGrp="1" noChangeAspect="1"/>
          </p:cNvPicPr>
          <p:nvPr>
            <p:ph idx="1"/>
          </p:nvPr>
        </p:nvPicPr>
        <p:blipFill>
          <a:blip r:embed="rId2"/>
          <a:stretch>
            <a:fillRect/>
          </a:stretch>
        </p:blipFill>
        <p:spPr>
          <a:xfrm>
            <a:off x="1495499" y="2679405"/>
            <a:ext cx="8734930" cy="2555007"/>
          </a:xfrm>
        </p:spPr>
      </p:pic>
    </p:spTree>
    <p:extLst>
      <p:ext uri="{BB962C8B-B14F-4D97-AF65-F5344CB8AC3E}">
        <p14:creationId xmlns:p14="http://schemas.microsoft.com/office/powerpoint/2010/main" val="1671893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D72101-4957-4B4E-BAD1-3EDB2E42883E}"/>
              </a:ext>
            </a:extLst>
          </p:cNvPr>
          <p:cNvSpPr>
            <a:spLocks noGrp="1"/>
          </p:cNvSpPr>
          <p:nvPr>
            <p:ph type="title"/>
          </p:nvPr>
        </p:nvSpPr>
        <p:spPr>
          <a:xfrm>
            <a:off x="368135" y="403826"/>
            <a:ext cx="10058400" cy="758188"/>
          </a:xfrm>
        </p:spPr>
        <p:txBody>
          <a:bodyPr>
            <a:noAutofit/>
          </a:bodyPr>
          <a:lstStyle/>
          <a:p>
            <a:pPr algn="ctr"/>
            <a:r>
              <a:rPr lang="en-US" sz="4400" dirty="0"/>
              <a:t>Out f category datasets</a:t>
            </a:r>
          </a:p>
        </p:txBody>
      </p:sp>
      <p:pic>
        <p:nvPicPr>
          <p:cNvPr id="4" name="Picture 3">
            <a:extLst>
              <a:ext uri="{FF2B5EF4-FFF2-40B4-BE49-F238E27FC236}">
                <a16:creationId xmlns:a16="http://schemas.microsoft.com/office/drawing/2014/main" id="{8089FB71-6E64-134B-89E0-35412D5AEF01}"/>
              </a:ext>
            </a:extLst>
          </p:cNvPr>
          <p:cNvPicPr>
            <a:picLocks noChangeAspect="1"/>
          </p:cNvPicPr>
          <p:nvPr/>
        </p:nvPicPr>
        <p:blipFill>
          <a:blip r:embed="rId3">
            <a:extLst>
              <a:ext uri="{BEBA8EAE-BF5A-486C-A8C5-ECC9F3942E4B}">
                <a14:imgProps xmlns:a14="http://schemas.microsoft.com/office/drawing/2010/main">
                  <a14:imgLayer>
                    <a14:imgEffect>
                      <a14:sharpenSoften amount="-25000"/>
                    </a14:imgEffect>
                  </a14:imgLayer>
                </a14:imgProps>
              </a:ext>
            </a:extLst>
          </a:blip>
          <a:stretch>
            <a:fillRect/>
          </a:stretch>
        </p:blipFill>
        <p:spPr>
          <a:xfrm>
            <a:off x="2661239" y="1883735"/>
            <a:ext cx="6739957" cy="3879112"/>
          </a:xfrm>
          <a:prstGeom prst="rect">
            <a:avLst/>
          </a:prstGeom>
        </p:spPr>
      </p:pic>
    </p:spTree>
    <p:extLst>
      <p:ext uri="{BB962C8B-B14F-4D97-AF65-F5344CB8AC3E}">
        <p14:creationId xmlns:p14="http://schemas.microsoft.com/office/powerpoint/2010/main" val="60416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02A2-0DA7-DE4F-8E34-FB489CA8681E}"/>
              </a:ext>
            </a:extLst>
          </p:cNvPr>
          <p:cNvSpPr>
            <a:spLocks noGrp="1"/>
          </p:cNvSpPr>
          <p:nvPr>
            <p:ph type="title"/>
          </p:nvPr>
        </p:nvSpPr>
        <p:spPr>
          <a:xfrm>
            <a:off x="662519" y="265257"/>
            <a:ext cx="10058400" cy="1371600"/>
          </a:xfrm>
        </p:spPr>
        <p:txBody>
          <a:bodyPr/>
          <a:lstStyle/>
          <a:p>
            <a:r>
              <a:rPr lang="en-US" dirty="0"/>
              <a:t>How do we see?</a:t>
            </a:r>
          </a:p>
        </p:txBody>
      </p:sp>
      <p:pic>
        <p:nvPicPr>
          <p:cNvPr id="4" name="Picture 3">
            <a:extLst>
              <a:ext uri="{FF2B5EF4-FFF2-40B4-BE49-F238E27FC236}">
                <a16:creationId xmlns:a16="http://schemas.microsoft.com/office/drawing/2014/main" id="{DE1D4ABE-2871-974E-B61B-A3548E3F02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9000" l="6875" r="90000">
                        <a14:foregroundMark x1="76458" y1="99333" x2="60833" y2="57000"/>
                        <a14:foregroundMark x1="60833" y1="57000" x2="48750" y2="47000"/>
                        <a14:foregroundMark x1="48750" y1="47000" x2="36458" y2="59000"/>
                        <a14:foregroundMark x1="36458" y1="59000" x2="22708" y2="55333"/>
                        <a14:foregroundMark x1="22708" y1="55333" x2="10208" y2="65667"/>
                        <a14:foregroundMark x1="10208" y1="65667" x2="3125" y2="84333"/>
                        <a14:foregroundMark x1="3125" y1="84333" x2="15417" y2="98333"/>
                        <a14:foregroundMark x1="15417" y1="98333" x2="43542" y2="96000"/>
                        <a14:foregroundMark x1="43542" y1="96000" x2="63750" y2="99333"/>
                        <a14:foregroundMark x1="4167" y1="99333" x2="2083" y2="77667"/>
                        <a14:foregroundMark x1="2083" y1="77667" x2="15417" y2="85333"/>
                        <a14:foregroundMark x1="15417" y1="85333" x2="17500" y2="99333"/>
                        <a14:foregroundMark x1="40208" y1="27000" x2="35417" y2="5333"/>
                        <a14:foregroundMark x1="35417" y1="5333" x2="21250" y2="5000"/>
                        <a14:foregroundMark x1="21250" y1="5000" x2="17500" y2="26000"/>
                        <a14:foregroundMark x1="17500" y1="26000" x2="23958" y2="45667"/>
                        <a14:foregroundMark x1="23958" y1="45667" x2="36042" y2="57333"/>
                        <a14:foregroundMark x1="36042" y1="57333" x2="41875" y2="36000"/>
                        <a14:foregroundMark x1="41875" y1="36000" x2="38750" y2="21667"/>
                        <a14:foregroundMark x1="7292" y1="69000" x2="2500" y2="89333"/>
                        <a14:foregroundMark x1="2500" y1="89333" x2="16042" y2="93333"/>
                        <a14:foregroundMark x1="16042" y1="93333" x2="12708" y2="71333"/>
                        <a14:foregroundMark x1="12708" y1="71333" x2="6875" y2="69000"/>
                        <a14:foregroundMark x1="19375" y1="63333" x2="27708" y2="83333"/>
                        <a14:foregroundMark x1="27708" y1="83333" x2="30000" y2="84667"/>
                        <a14:backgroundMark x1="70833" y1="70333" x2="63750" y2="50667"/>
                        <a14:backgroundMark x1="63750" y1="50667" x2="51860" y2="45767"/>
                        <a14:backgroundMark x1="49667" y1="43952" x2="43750" y2="25333"/>
                        <a14:backgroundMark x1="43750" y1="25333" x2="53750" y2="10000"/>
                        <a14:backgroundMark x1="53750" y1="10000" x2="69167" y2="9333"/>
                        <a14:backgroundMark x1="69167" y1="9333" x2="77500" y2="26667"/>
                        <a14:backgroundMark x1="77500" y1="26667" x2="79583" y2="48667"/>
                        <a14:backgroundMark x1="79583" y1="48667" x2="71667" y2="67333"/>
                        <a14:backgroundMark x1="71667" y1="67333" x2="71458" y2="69333"/>
                      </a14:backgroundRemoval>
                    </a14:imgEffect>
                  </a14:imgLayer>
                </a14:imgProps>
              </a:ext>
            </a:extLst>
          </a:blip>
          <a:stretch>
            <a:fillRect/>
          </a:stretch>
        </p:blipFill>
        <p:spPr>
          <a:xfrm>
            <a:off x="1919329" y="1306084"/>
            <a:ext cx="2566530" cy="1604081"/>
          </a:xfrm>
          <a:prstGeom prst="rect">
            <a:avLst/>
          </a:prstGeom>
        </p:spPr>
      </p:pic>
      <p:pic>
        <p:nvPicPr>
          <p:cNvPr id="6" name="Picture 5">
            <a:extLst>
              <a:ext uri="{FF2B5EF4-FFF2-40B4-BE49-F238E27FC236}">
                <a16:creationId xmlns:a16="http://schemas.microsoft.com/office/drawing/2014/main" id="{3F01A122-BA6D-2041-9E91-6BF6583AA6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23" b="92397" l="5250" r="94500">
                        <a14:foregroundMark x1="23250" y1="77706" x2="11750" y2="77964"/>
                        <a14:foregroundMark x1="11750" y1="77964" x2="6500" y2="88789"/>
                        <a14:foregroundMark x1="6500" y1="88789" x2="29500" y2="91366"/>
                        <a14:foregroundMark x1="29500" y1="91366" x2="40625" y2="90979"/>
                        <a14:foregroundMark x1="40625" y1="90979" x2="64375" y2="92139"/>
                        <a14:foregroundMark x1="64375" y1="92139" x2="87625" y2="90206"/>
                        <a14:foregroundMark x1="87625" y1="90206" x2="88500" y2="78737"/>
                        <a14:foregroundMark x1="88500" y1="78737" x2="40125" y2="75387"/>
                        <a14:foregroundMark x1="40125" y1="75387" x2="22125" y2="77964"/>
                        <a14:foregroundMark x1="5250" y1="85567" x2="10040" y2="92111"/>
                        <a14:foregroundMark x1="92000" y1="85309" x2="90625" y2="91881"/>
                        <a14:foregroundMark x1="94250" y1="89562" x2="94500" y2="89948"/>
                        <a14:foregroundMark x1="59375" y1="56314" x2="58500" y2="57474"/>
                        <a14:foregroundMark x1="59625" y1="57088" x2="60500" y2="60052"/>
                        <a14:foregroundMark x1="41750" y1="58247" x2="42000" y2="61727"/>
                        <a14:foregroundMark x1="40000" y1="61469" x2="45250" y2="59149"/>
                        <a14:foregroundMark x1="35375" y1="58376" x2="35625" y2="58763"/>
                        <a14:foregroundMark x1="36500" y1="57861" x2="47625" y2="55026"/>
                        <a14:foregroundMark x1="47625" y1="55026" x2="58875" y2="55026"/>
                        <a14:foregroundMark x1="58875" y1="55026" x2="48375" y2="60825"/>
                        <a14:foregroundMark x1="48375" y1="60825" x2="37125" y2="59794"/>
                        <a14:foregroundMark x1="37125" y1="59794" x2="35875" y2="57861"/>
                        <a14:foregroundMark x1="56875" y1="60180" x2="44500" y2="55670"/>
                        <a14:foregroundMark x1="44500" y1="55670" x2="62125" y2="60438"/>
                        <a14:backgroundMark x1="14375" y1="81959" x2="14375" y2="81959"/>
                        <a14:backgroundMark x1="14375" y1="93814" x2="5000" y2="94201"/>
                      </a14:backgroundRemoval>
                    </a14:imgEffect>
                  </a14:imgLayer>
                </a14:imgProps>
              </a:ext>
            </a:extLst>
          </a:blip>
          <a:stretch>
            <a:fillRect/>
          </a:stretch>
        </p:blipFill>
        <p:spPr>
          <a:xfrm>
            <a:off x="8229951" y="1068395"/>
            <a:ext cx="1898732" cy="1841770"/>
          </a:xfrm>
          <a:prstGeom prst="rect">
            <a:avLst/>
          </a:prstGeom>
        </p:spPr>
      </p:pic>
      <p:sp>
        <p:nvSpPr>
          <p:cNvPr id="7" name="TextBox 6">
            <a:extLst>
              <a:ext uri="{FF2B5EF4-FFF2-40B4-BE49-F238E27FC236}">
                <a16:creationId xmlns:a16="http://schemas.microsoft.com/office/drawing/2014/main" id="{E6CF89F1-E99B-B141-B69A-1232D13C965C}"/>
              </a:ext>
            </a:extLst>
          </p:cNvPr>
          <p:cNvSpPr txBox="1"/>
          <p:nvPr/>
        </p:nvSpPr>
        <p:spPr>
          <a:xfrm>
            <a:off x="5691719" y="1981708"/>
            <a:ext cx="526106" cy="369332"/>
          </a:xfrm>
          <a:prstGeom prst="rect">
            <a:avLst/>
          </a:prstGeom>
          <a:noFill/>
        </p:spPr>
        <p:txBody>
          <a:bodyPr wrap="none" rtlCol="0">
            <a:spAutoFit/>
          </a:bodyPr>
          <a:lstStyle/>
          <a:p>
            <a:r>
              <a:rPr lang="en-US" dirty="0"/>
              <a:t>VS.</a:t>
            </a:r>
          </a:p>
        </p:txBody>
      </p:sp>
      <p:sp>
        <p:nvSpPr>
          <p:cNvPr id="15" name="Freeform 14">
            <a:extLst>
              <a:ext uri="{FF2B5EF4-FFF2-40B4-BE49-F238E27FC236}">
                <a16:creationId xmlns:a16="http://schemas.microsoft.com/office/drawing/2014/main" id="{29007248-7AB4-7F4E-BB7D-B417449AE217}"/>
              </a:ext>
            </a:extLst>
          </p:cNvPr>
          <p:cNvSpPr/>
          <p:nvPr/>
        </p:nvSpPr>
        <p:spPr>
          <a:xfrm>
            <a:off x="2119327" y="3822549"/>
            <a:ext cx="767471" cy="889302"/>
          </a:xfrm>
          <a:custGeom>
            <a:avLst/>
            <a:gdLst>
              <a:gd name="connsiteX0" fmla="*/ 0 w 2133600"/>
              <a:gd name="connsiteY0" fmla="*/ 2095500 h 2807297"/>
              <a:gd name="connsiteX1" fmla="*/ 762000 w 2133600"/>
              <a:gd name="connsiteY1" fmla="*/ 2686050 h 2807297"/>
              <a:gd name="connsiteX2" fmla="*/ 2133600 w 2133600"/>
              <a:gd name="connsiteY2" fmla="*/ 0 h 2807297"/>
            </a:gdLst>
            <a:ahLst/>
            <a:cxnLst>
              <a:cxn ang="0">
                <a:pos x="connsiteX0" y="connsiteY0"/>
              </a:cxn>
              <a:cxn ang="0">
                <a:pos x="connsiteX1" y="connsiteY1"/>
              </a:cxn>
              <a:cxn ang="0">
                <a:pos x="connsiteX2" y="connsiteY2"/>
              </a:cxn>
            </a:cxnLst>
            <a:rect l="l" t="t" r="r" b="b"/>
            <a:pathLst>
              <a:path w="2133600" h="2807297">
                <a:moveTo>
                  <a:pt x="0" y="2095500"/>
                </a:moveTo>
                <a:cubicBezTo>
                  <a:pt x="203200" y="2565400"/>
                  <a:pt x="406400" y="3035300"/>
                  <a:pt x="762000" y="2686050"/>
                </a:cubicBezTo>
                <a:cubicBezTo>
                  <a:pt x="1117600" y="2336800"/>
                  <a:pt x="1625600" y="1168400"/>
                  <a:pt x="2133600" y="0"/>
                </a:cubicBezTo>
              </a:path>
            </a:pathLst>
          </a:cu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F7D2DA-09ED-D04B-A226-B91863D21541}"/>
              </a:ext>
            </a:extLst>
          </p:cNvPr>
          <p:cNvPicPr>
            <a:picLocks noChangeAspect="1"/>
          </p:cNvPicPr>
          <p:nvPr/>
        </p:nvPicPr>
        <p:blipFill>
          <a:blip r:embed="rId6"/>
          <a:stretch>
            <a:fillRect/>
          </a:stretch>
        </p:blipFill>
        <p:spPr>
          <a:xfrm>
            <a:off x="3710669" y="2910165"/>
            <a:ext cx="4064000" cy="3048000"/>
          </a:xfrm>
          <a:prstGeom prst="rect">
            <a:avLst/>
          </a:prstGeom>
        </p:spPr>
      </p:pic>
      <p:grpSp>
        <p:nvGrpSpPr>
          <p:cNvPr id="32" name="Group 31">
            <a:extLst>
              <a:ext uri="{FF2B5EF4-FFF2-40B4-BE49-F238E27FC236}">
                <a16:creationId xmlns:a16="http://schemas.microsoft.com/office/drawing/2014/main" id="{18AFD1F3-D169-E640-BA94-45BDC0D1BECD}"/>
              </a:ext>
            </a:extLst>
          </p:cNvPr>
          <p:cNvGrpSpPr/>
          <p:nvPr/>
        </p:nvGrpSpPr>
        <p:grpSpPr>
          <a:xfrm>
            <a:off x="8755480" y="3694253"/>
            <a:ext cx="738746" cy="850292"/>
            <a:chOff x="8755480" y="3713303"/>
            <a:chExt cx="738746" cy="850292"/>
          </a:xfrm>
        </p:grpSpPr>
        <p:cxnSp>
          <p:nvCxnSpPr>
            <p:cNvPr id="18" name="Straight Connector 17">
              <a:extLst>
                <a:ext uri="{FF2B5EF4-FFF2-40B4-BE49-F238E27FC236}">
                  <a16:creationId xmlns:a16="http://schemas.microsoft.com/office/drawing/2014/main" id="{90930DCD-53F0-E144-918D-3751A4035A22}"/>
                </a:ext>
              </a:extLst>
            </p:cNvPr>
            <p:cNvCxnSpPr>
              <a:cxnSpLocks/>
            </p:cNvCxnSpPr>
            <p:nvPr/>
          </p:nvCxnSpPr>
          <p:spPr>
            <a:xfrm>
              <a:off x="8755480" y="3713303"/>
              <a:ext cx="738746" cy="85029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966596-BC68-1D49-81A0-4EDE33BC30B1}"/>
                </a:ext>
              </a:extLst>
            </p:cNvPr>
            <p:cNvCxnSpPr>
              <a:cxnSpLocks/>
            </p:cNvCxnSpPr>
            <p:nvPr/>
          </p:nvCxnSpPr>
          <p:spPr>
            <a:xfrm flipH="1">
              <a:off x="8820150" y="3713303"/>
              <a:ext cx="674076" cy="8015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472B380-CBB3-9942-B8E4-901B04E9BF61}"/>
              </a:ext>
            </a:extLst>
          </p:cNvPr>
          <p:cNvPicPr>
            <a:picLocks noChangeAspect="1"/>
          </p:cNvPicPr>
          <p:nvPr/>
        </p:nvPicPr>
        <p:blipFill>
          <a:blip r:embed="rId7"/>
          <a:stretch>
            <a:fillRect/>
          </a:stretch>
        </p:blipFill>
        <p:spPr>
          <a:xfrm>
            <a:off x="3262536" y="2892347"/>
            <a:ext cx="4858365" cy="3206905"/>
          </a:xfrm>
          <a:prstGeom prst="rect">
            <a:avLst/>
          </a:prstGeom>
        </p:spPr>
      </p:pic>
    </p:spTree>
    <p:extLst>
      <p:ext uri="{BB962C8B-B14F-4D97-AF65-F5344CB8AC3E}">
        <p14:creationId xmlns:p14="http://schemas.microsoft.com/office/powerpoint/2010/main" val="23950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1000" fill="hold"/>
                                        <p:tgtEl>
                                          <p:spTgt spid="32"/>
                                        </p:tgtEl>
                                        <p:attrNameLst>
                                          <p:attrName>ppt_w</p:attrName>
                                        </p:attrNameLst>
                                      </p:cBhvr>
                                      <p:tavLst>
                                        <p:tav tm="0">
                                          <p:val>
                                            <p:strVal val="#ppt_w*0.70"/>
                                          </p:val>
                                        </p:tav>
                                        <p:tav tm="100000">
                                          <p:val>
                                            <p:strVal val="#ppt_w"/>
                                          </p:val>
                                        </p:tav>
                                      </p:tavLst>
                                    </p:anim>
                                    <p:anim calcmode="lin" valueType="num">
                                      <p:cBhvr>
                                        <p:cTn id="15" dur="1000" fill="hold"/>
                                        <p:tgtEl>
                                          <p:spTgt spid="32"/>
                                        </p:tgtEl>
                                        <p:attrNameLst>
                                          <p:attrName>ppt_h</p:attrName>
                                        </p:attrNameLst>
                                      </p:cBhvr>
                                      <p:tavLst>
                                        <p:tav tm="0">
                                          <p:val>
                                            <p:strVal val="#ppt_h"/>
                                          </p:val>
                                        </p:tav>
                                        <p:tav tm="100000">
                                          <p:val>
                                            <p:strVal val="#ppt_h"/>
                                          </p:val>
                                        </p:tav>
                                      </p:tavLst>
                                    </p:anim>
                                    <p:animEffect transition="in" filter="fade">
                                      <p:cBhvr>
                                        <p:cTn id="16" dur="1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95A4-386E-9F46-A98D-3C047F0CBDB6}"/>
              </a:ext>
            </a:extLst>
          </p:cNvPr>
          <p:cNvSpPr>
            <a:spLocks noGrp="1"/>
          </p:cNvSpPr>
          <p:nvPr>
            <p:ph type="title"/>
          </p:nvPr>
        </p:nvSpPr>
        <p:spPr>
          <a:xfrm>
            <a:off x="1495499" y="812715"/>
            <a:ext cx="10058400" cy="1371600"/>
          </a:xfrm>
        </p:spPr>
        <p:txBody>
          <a:bodyPr>
            <a:normAutofit/>
          </a:bodyPr>
          <a:lstStyle/>
          <a:p>
            <a:r>
              <a:rPr lang="en-US" dirty="0"/>
              <a:t>Prediction IU</a:t>
            </a:r>
          </a:p>
        </p:txBody>
      </p:sp>
      <p:pic>
        <p:nvPicPr>
          <p:cNvPr id="7" name="Content Placeholder 6">
            <a:extLst>
              <a:ext uri="{FF2B5EF4-FFF2-40B4-BE49-F238E27FC236}">
                <a16:creationId xmlns:a16="http://schemas.microsoft.com/office/drawing/2014/main" id="{C17BDE36-DA37-ED4E-B175-24E25F258BC5}"/>
              </a:ext>
            </a:extLst>
          </p:cNvPr>
          <p:cNvPicPr>
            <a:picLocks noGrp="1" noChangeAspect="1"/>
          </p:cNvPicPr>
          <p:nvPr>
            <p:ph idx="1"/>
          </p:nvPr>
        </p:nvPicPr>
        <p:blipFill>
          <a:blip r:embed="rId2"/>
          <a:stretch>
            <a:fillRect/>
          </a:stretch>
        </p:blipFill>
        <p:spPr>
          <a:xfrm>
            <a:off x="2520950" y="2532856"/>
            <a:ext cx="7150100" cy="3073400"/>
          </a:xfrm>
        </p:spPr>
      </p:pic>
    </p:spTree>
    <p:extLst>
      <p:ext uri="{BB962C8B-B14F-4D97-AF65-F5344CB8AC3E}">
        <p14:creationId xmlns:p14="http://schemas.microsoft.com/office/powerpoint/2010/main" val="1677797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E550-B9B4-0549-BA81-1C97AC347E1E}"/>
              </a:ext>
            </a:extLst>
          </p:cNvPr>
          <p:cNvSpPr>
            <a:spLocks noGrp="1"/>
          </p:cNvSpPr>
          <p:nvPr>
            <p:ph type="title"/>
          </p:nvPr>
        </p:nvSpPr>
        <p:spPr>
          <a:xfrm>
            <a:off x="4879383" y="2703868"/>
            <a:ext cx="3350217" cy="1371600"/>
          </a:xfrm>
        </p:spPr>
        <p:txBody>
          <a:bodyPr/>
          <a:lstStyle/>
          <a:p>
            <a:r>
              <a:rPr lang="en-US" dirty="0"/>
              <a:t>Summary</a:t>
            </a:r>
          </a:p>
        </p:txBody>
      </p:sp>
    </p:spTree>
    <p:extLst>
      <p:ext uri="{BB962C8B-B14F-4D97-AF65-F5344CB8AC3E}">
        <p14:creationId xmlns:p14="http://schemas.microsoft.com/office/powerpoint/2010/main" val="2928651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ACC-F564-1B46-B9CF-33A9AAB32473}"/>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Bibliography</a:t>
            </a:r>
          </a:p>
        </p:txBody>
      </p:sp>
      <p:sp>
        <p:nvSpPr>
          <p:cNvPr id="3" name="Content Placeholder 2">
            <a:extLst>
              <a:ext uri="{FF2B5EF4-FFF2-40B4-BE49-F238E27FC236}">
                <a16:creationId xmlns:a16="http://schemas.microsoft.com/office/drawing/2014/main" id="{31866371-63A2-4B45-AA6E-8976DC031BEA}"/>
              </a:ext>
            </a:extLst>
          </p:cNvPr>
          <p:cNvSpPr>
            <a:spLocks noGrp="1"/>
          </p:cNvSpPr>
          <p:nvPr>
            <p:ph idx="1"/>
          </p:nvPr>
        </p:nvSpPr>
        <p:spPr/>
        <p:txBody>
          <a:bodyPr>
            <a:normAutofit fontScale="92500" lnSpcReduction="10000"/>
          </a:bodyPr>
          <a:lstStyle/>
          <a:p>
            <a:r>
              <a:rPr lang="en-US" dirty="0">
                <a:hlinkClick r:id="rId2"/>
              </a:rPr>
              <a:t>http://cs231n.github.io/convolutional-networks/</a:t>
            </a:r>
            <a:endParaRPr lang="he-IL" dirty="0"/>
          </a:p>
          <a:p>
            <a:r>
              <a:rPr lang="en-US" dirty="0">
                <a:hlinkClick r:id="rId3"/>
              </a:rPr>
              <a:t>Unsupervised Learning of Invariant Feature Hierarchies with Applications to Object Recognition</a:t>
            </a:r>
            <a:endParaRPr lang="en-US" dirty="0"/>
          </a:p>
          <a:p>
            <a:r>
              <a:rPr lang="en-US" dirty="0">
                <a:hlinkClick r:id="rId4"/>
              </a:rPr>
              <a:t>Variational Inference Tutorial, Chieh Wu, NEU</a:t>
            </a:r>
            <a:endParaRPr lang="en-US" dirty="0"/>
          </a:p>
          <a:p>
            <a:r>
              <a:rPr lang="en-US" dirty="0">
                <a:hlinkClick r:id="rId5"/>
              </a:rPr>
              <a:t>Deep Convolutional Inverse Graphics Network</a:t>
            </a:r>
            <a:endParaRPr lang="en-US" dirty="0"/>
          </a:p>
          <a:p>
            <a:r>
              <a:rPr lang="en-US" dirty="0">
                <a:hlinkClick r:id="rId6"/>
              </a:rPr>
              <a:t>Perspective Transformer Nets: Learning Single-View 3D Object Reconstruction without 3D Supervision</a:t>
            </a:r>
            <a:endParaRPr lang="en-US" dirty="0"/>
          </a:p>
          <a:p>
            <a:r>
              <a:rPr lang="en-US" dirty="0">
                <a:hlinkClick r:id="rId7"/>
              </a:rPr>
              <a:t>Max Planck Institute for Intelligent Systems</a:t>
            </a:r>
            <a:endParaRPr lang="he-IL" dirty="0"/>
          </a:p>
          <a:p>
            <a:r>
              <a:rPr lang="en-US" dirty="0">
                <a:hlinkClick r:id="rId8"/>
              </a:rPr>
              <a:t>Geoffrey Hinton: "Does the Brain do Inverse Graphics?”</a:t>
            </a:r>
            <a:r>
              <a:rPr lang="en-US" dirty="0"/>
              <a:t>, </a:t>
            </a:r>
            <a:r>
              <a:rPr lang="en-US" dirty="0">
                <a:hlinkClick r:id="rId9"/>
              </a:rPr>
              <a:t>video</a:t>
            </a:r>
            <a:endParaRPr lang="en-US" dirty="0"/>
          </a:p>
          <a:p>
            <a:r>
              <a:rPr lang="en-US" dirty="0">
                <a:latin typeface="Arial" panose="020B0604020202020204" pitchFamily="34" charset="0"/>
                <a:cs typeface="Arial" panose="020B0604020202020204" pitchFamily="34" charset="0"/>
                <a:hlinkClick r:id="rId10"/>
              </a:rPr>
              <a:t>3D + Graphics by Qi Zhu &amp; Juho Kim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11"/>
              </a:rPr>
              <a:t>Vision as Inverse Graphics by Vinjai Vale, MIT PRIMES CS conference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12"/>
              </a:rPr>
              <a:t>Capsule Networks As a New Approach to Image Recognition</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557640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133-1EF0-654B-B725-15A29CD3CAAB}"/>
              </a:ext>
            </a:extLst>
          </p:cNvPr>
          <p:cNvSpPr>
            <a:spLocks noGrp="1"/>
          </p:cNvSpPr>
          <p:nvPr>
            <p:ph type="title"/>
          </p:nvPr>
        </p:nvSpPr>
        <p:spPr>
          <a:xfrm>
            <a:off x="1066800" y="422675"/>
            <a:ext cx="10058400" cy="1371600"/>
          </a:xfrm>
        </p:spPr>
        <p:txBody>
          <a:bodyPr>
            <a:normAutofit fontScale="90000"/>
          </a:bodyPr>
          <a:lstStyle/>
          <a:p>
            <a:pPr algn="ctr" rtl="1"/>
            <a:r>
              <a:rPr lang="en-US" dirty="0"/>
              <a:t>“vision as inverse graphics” model</a:t>
            </a:r>
          </a:p>
        </p:txBody>
      </p:sp>
      <p:sp>
        <p:nvSpPr>
          <p:cNvPr id="3" name="Content Placeholder 2">
            <a:extLst>
              <a:ext uri="{FF2B5EF4-FFF2-40B4-BE49-F238E27FC236}">
                <a16:creationId xmlns:a16="http://schemas.microsoft.com/office/drawing/2014/main" id="{3904E9FF-0A6B-FF46-BF26-066521A28F16}"/>
              </a:ext>
            </a:extLst>
          </p:cNvPr>
          <p:cNvSpPr>
            <a:spLocks noGrp="1"/>
          </p:cNvSpPr>
          <p:nvPr>
            <p:ph idx="1"/>
          </p:nvPr>
        </p:nvSpPr>
        <p:spPr>
          <a:xfrm>
            <a:off x="1066800" y="2103120"/>
            <a:ext cx="10058400" cy="1056769"/>
          </a:xfrm>
        </p:spPr>
        <p:txBody>
          <a:bodyPr/>
          <a:lstStyle/>
          <a:p>
            <a:pPr marL="0" indent="0" algn="l">
              <a:buNone/>
            </a:pPr>
            <a:r>
              <a:rPr lang="en-US" dirty="0"/>
              <a:t>Computer graphics consists of a function:</a:t>
            </a:r>
            <a:r>
              <a:rPr lang="he-IL" dirty="0"/>
              <a:t> </a:t>
            </a:r>
            <a:endParaRPr lang="en-US" dirty="0"/>
          </a:p>
          <a:p>
            <a:pPr marL="0" indent="0" algn="l">
              <a:buNone/>
            </a:pPr>
            <a:r>
              <a:rPr lang="en-US" dirty="0"/>
              <a:t>	input: compact descriptions of scenes (the graphics code)  -&gt;  output: images</a:t>
            </a:r>
          </a:p>
          <a:p>
            <a:pPr marL="0" indent="0" algn="l">
              <a:buNone/>
            </a:pPr>
            <a:endParaRPr lang="en-US" dirty="0"/>
          </a:p>
          <a:p>
            <a:pPr marL="228600" indent="-228600" algn="r" defTabSz="914400" rtl="1" eaLnBrk="1" latinLnBrk="0" hangingPunct="1">
              <a:lnSpc>
                <a:spcPct val="90000"/>
              </a:lnSpc>
              <a:spcBef>
                <a:spcPts val="1000"/>
              </a:spcBef>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8702A8D4-3E98-9140-B165-3A5CA3D53687}"/>
              </a:ext>
            </a:extLst>
          </p:cNvPr>
          <p:cNvSpPr/>
          <p:nvPr/>
        </p:nvSpPr>
        <p:spPr>
          <a:xfrm>
            <a:off x="4298067" y="3283539"/>
            <a:ext cx="6096000" cy="2585323"/>
          </a:xfrm>
          <a:prstGeom prst="rect">
            <a:avLst/>
          </a:prstGeom>
        </p:spPr>
        <p:txBody>
          <a:bodyPr>
            <a:spAutoFit/>
          </a:bodyPr>
          <a:lstStyle/>
          <a:p>
            <a:r>
              <a:rPr lang="en-US" dirty="0"/>
              <a:t>typically disentangled to allow for rendering scenes with fine-grained control over transformations such as object location, pose, lighting, texture, and shape.</a:t>
            </a:r>
          </a:p>
          <a:p>
            <a:endParaRPr lang="en-US" dirty="0"/>
          </a:p>
          <a:p>
            <a:r>
              <a:rPr lang="en-US" dirty="0"/>
              <a:t>This encoding is designed to easily and interpretably represent sequences of real data so that common transformations may be compactly represented in software code.</a:t>
            </a:r>
          </a:p>
          <a:p>
            <a:r>
              <a:rPr lang="en-US" dirty="0"/>
              <a:t> </a:t>
            </a:r>
          </a:p>
        </p:txBody>
      </p:sp>
      <p:sp>
        <p:nvSpPr>
          <p:cNvPr id="5" name="Right Brace 4">
            <a:extLst>
              <a:ext uri="{FF2B5EF4-FFF2-40B4-BE49-F238E27FC236}">
                <a16:creationId xmlns:a16="http://schemas.microsoft.com/office/drawing/2014/main" id="{D280B2D5-CBB4-C240-B6E3-1906E1380F2D}"/>
              </a:ext>
            </a:extLst>
          </p:cNvPr>
          <p:cNvSpPr/>
          <p:nvPr/>
        </p:nvSpPr>
        <p:spPr>
          <a:xfrm rot="5400000">
            <a:off x="6876078" y="1640114"/>
            <a:ext cx="297934" cy="274162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943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61F7-AEBC-5943-BB41-94AD4C0A85D2}"/>
              </a:ext>
            </a:extLst>
          </p:cNvPr>
          <p:cNvSpPr>
            <a:spLocks noGrp="1"/>
          </p:cNvSpPr>
          <p:nvPr>
            <p:ph type="title"/>
          </p:nvPr>
        </p:nvSpPr>
        <p:spPr/>
        <p:txBody>
          <a:bodyPr>
            <a:normAutofit fontScale="90000"/>
          </a:bodyPr>
          <a:lstStyle/>
          <a:p>
            <a:r>
              <a:rPr lang="en-US" dirty="0"/>
              <a:t>Deep convolution inverse graphics networks</a:t>
            </a:r>
          </a:p>
        </p:txBody>
      </p:sp>
      <p:sp>
        <p:nvSpPr>
          <p:cNvPr id="3" name="Content Placeholder 2">
            <a:extLst>
              <a:ext uri="{FF2B5EF4-FFF2-40B4-BE49-F238E27FC236}">
                <a16:creationId xmlns:a16="http://schemas.microsoft.com/office/drawing/2014/main" id="{677EE953-530F-0B46-BF81-1BB37A7C8213}"/>
              </a:ext>
            </a:extLst>
          </p:cNvPr>
          <p:cNvSpPr>
            <a:spLocks noGrp="1"/>
          </p:cNvSpPr>
          <p:nvPr>
            <p:ph idx="1"/>
          </p:nvPr>
        </p:nvSpPr>
        <p:spPr/>
        <p:txBody>
          <a:bodyPr>
            <a:normAutofit/>
          </a:bodyPr>
          <a:lstStyle/>
          <a:p>
            <a:pPr marL="0" indent="0">
              <a:buNone/>
            </a:pPr>
            <a:r>
              <a:rPr lang="en-US" sz="2400" b="1" dirty="0"/>
              <a:t>Motivation</a:t>
            </a:r>
            <a:r>
              <a:rPr lang="en-US" sz="2400" dirty="0"/>
              <a:t>: Can a deep NN learn to disentangle factors of image generation such as lighting, rotation, etc.? (characterizing the optimal representation of the data)</a:t>
            </a:r>
          </a:p>
          <a:p>
            <a:pPr marL="0" indent="0">
              <a:buNone/>
            </a:pPr>
            <a:endParaRPr lang="en-US" sz="2400" dirty="0"/>
          </a:p>
          <a:p>
            <a:r>
              <a:rPr lang="en-US" sz="2400" dirty="0"/>
              <a:t>Can we learn a renderer? </a:t>
            </a:r>
          </a:p>
        </p:txBody>
      </p:sp>
    </p:spTree>
    <p:extLst>
      <p:ext uri="{BB962C8B-B14F-4D97-AF65-F5344CB8AC3E}">
        <p14:creationId xmlns:p14="http://schemas.microsoft.com/office/powerpoint/2010/main" val="396358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4DC-FDD9-F04A-AFD6-0497D3A2BB4D}"/>
              </a:ext>
            </a:extLst>
          </p:cNvPr>
          <p:cNvSpPr>
            <a:spLocks noGrp="1"/>
          </p:cNvSpPr>
          <p:nvPr>
            <p:ph type="title"/>
          </p:nvPr>
        </p:nvSpPr>
        <p:spPr>
          <a:xfrm>
            <a:off x="1066800" y="642594"/>
            <a:ext cx="10058400" cy="925905"/>
          </a:xfrm>
        </p:spPr>
        <p:txBody>
          <a:bodyPr>
            <a:normAutofit/>
          </a:bodyPr>
          <a:lstStyle/>
          <a:p>
            <a:pPr rtl="1"/>
            <a:r>
              <a:rPr lang="en-US" dirty="0"/>
              <a:t>DC-IGN</a:t>
            </a:r>
          </a:p>
        </p:txBody>
      </p:sp>
      <p:sp>
        <p:nvSpPr>
          <p:cNvPr id="3" name="Content Placeholder 2">
            <a:extLst>
              <a:ext uri="{FF2B5EF4-FFF2-40B4-BE49-F238E27FC236}">
                <a16:creationId xmlns:a16="http://schemas.microsoft.com/office/drawing/2014/main" id="{B6C39807-22F9-BA47-8533-40248073D276}"/>
              </a:ext>
            </a:extLst>
          </p:cNvPr>
          <p:cNvSpPr>
            <a:spLocks noGrp="1"/>
          </p:cNvSpPr>
          <p:nvPr>
            <p:ph idx="1"/>
          </p:nvPr>
        </p:nvSpPr>
        <p:spPr>
          <a:xfrm>
            <a:off x="1066800" y="1626950"/>
            <a:ext cx="10058400" cy="3931920"/>
          </a:xfrm>
        </p:spPr>
        <p:txBody>
          <a:bodyPr/>
          <a:lstStyle/>
          <a:p>
            <a:r>
              <a:rPr lang="en-US" sz="2000" dirty="0"/>
              <a:t> Generate transformed images </a:t>
            </a:r>
            <a:r>
              <a:rPr lang="en-US" sz="2000" dirty="0" err="1"/>
              <a:t>w.r.t</a:t>
            </a:r>
            <a:r>
              <a:rPr lang="en-US" sz="2000" dirty="0"/>
              <a:t> rotations, light variations, etc.</a:t>
            </a:r>
          </a:p>
          <a:p>
            <a:r>
              <a:rPr lang="en-US" sz="2000" dirty="0"/>
              <a:t> Input: 2D image (150 x 150 pixels)</a:t>
            </a:r>
          </a:p>
          <a:p>
            <a:r>
              <a:rPr lang="en-US" sz="2000" dirty="0"/>
              <a:t> Output: new generated images of the same object with variations in pose and lighting</a:t>
            </a:r>
          </a:p>
          <a:p>
            <a:endParaRPr lang="en-US" sz="2000" dirty="0"/>
          </a:p>
          <a:p>
            <a:endParaRPr lang="en-US" sz="2000" dirty="0"/>
          </a:p>
          <a:p>
            <a:endParaRPr lang="en-US" sz="2000" dirty="0"/>
          </a:p>
          <a:p>
            <a:r>
              <a:rPr lang="en-US" sz="2000" dirty="0"/>
              <a:t>Learn latent variables that represent complex transformations</a:t>
            </a:r>
          </a:p>
          <a:p>
            <a:r>
              <a:rPr lang="en-US" sz="2000" dirty="0"/>
              <a:t> Use an encoder-decoder structure based on VAE</a:t>
            </a:r>
          </a:p>
          <a:p>
            <a:pPr marL="0" indent="0">
              <a:buNone/>
            </a:pPr>
            <a:endParaRPr lang="en-US" sz="2000" dirty="0"/>
          </a:p>
          <a:p>
            <a:endParaRPr lang="en-US" sz="2000" dirty="0"/>
          </a:p>
        </p:txBody>
      </p:sp>
      <p:grpSp>
        <p:nvGrpSpPr>
          <p:cNvPr id="4" name="Group 3">
            <a:extLst>
              <a:ext uri="{FF2B5EF4-FFF2-40B4-BE49-F238E27FC236}">
                <a16:creationId xmlns:a16="http://schemas.microsoft.com/office/drawing/2014/main" id="{3A01E077-D537-8245-B9A6-5597CAD2FC4E}"/>
              </a:ext>
            </a:extLst>
          </p:cNvPr>
          <p:cNvGrpSpPr/>
          <p:nvPr/>
        </p:nvGrpSpPr>
        <p:grpSpPr>
          <a:xfrm>
            <a:off x="1671119" y="3260455"/>
            <a:ext cx="2587785" cy="782203"/>
            <a:chOff x="920146" y="4471296"/>
            <a:chExt cx="2587785" cy="782203"/>
          </a:xfrm>
        </p:grpSpPr>
        <p:pic>
          <p:nvPicPr>
            <p:cNvPr id="5" name="Picture 4">
              <a:extLst>
                <a:ext uri="{FF2B5EF4-FFF2-40B4-BE49-F238E27FC236}">
                  <a16:creationId xmlns:a16="http://schemas.microsoft.com/office/drawing/2014/main" id="{CFEF340D-5A63-9C48-8967-F2B46681A899}"/>
                </a:ext>
              </a:extLst>
            </p:cNvPr>
            <p:cNvPicPr>
              <a:picLocks noChangeAspect="1"/>
            </p:cNvPicPr>
            <p:nvPr/>
          </p:nvPicPr>
          <p:blipFill>
            <a:blip r:embed="rId2"/>
            <a:stretch>
              <a:fillRect/>
            </a:stretch>
          </p:blipFill>
          <p:spPr>
            <a:xfrm>
              <a:off x="920146" y="4510549"/>
              <a:ext cx="828675" cy="742950"/>
            </a:xfrm>
            <a:prstGeom prst="rect">
              <a:avLst/>
            </a:prstGeom>
          </p:spPr>
        </p:pic>
        <p:sp>
          <p:nvSpPr>
            <p:cNvPr id="6" name="Arrow: Right 8">
              <a:extLst>
                <a:ext uri="{FF2B5EF4-FFF2-40B4-BE49-F238E27FC236}">
                  <a16:creationId xmlns:a16="http://schemas.microsoft.com/office/drawing/2014/main" id="{5B7C557B-B4BC-464F-860B-A1D66B7338ED}"/>
                </a:ext>
              </a:extLst>
            </p:cNvPr>
            <p:cNvSpPr/>
            <p:nvPr/>
          </p:nvSpPr>
          <p:spPr>
            <a:xfrm>
              <a:off x="1800702" y="4819899"/>
              <a:ext cx="939040" cy="10611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extBox 6">
              <a:extLst>
                <a:ext uri="{FF2B5EF4-FFF2-40B4-BE49-F238E27FC236}">
                  <a16:creationId xmlns:a16="http://schemas.microsoft.com/office/drawing/2014/main" id="{3105D222-E48F-CC46-807A-675CA1BDCD16}"/>
                </a:ext>
              </a:extLst>
            </p:cNvPr>
            <p:cNvSpPr txBox="1"/>
            <p:nvPr/>
          </p:nvSpPr>
          <p:spPr>
            <a:xfrm>
              <a:off x="1746888" y="4471296"/>
              <a:ext cx="1154483" cy="400110"/>
            </a:xfrm>
            <a:prstGeom prst="rect">
              <a:avLst/>
            </a:prstGeom>
            <a:noFill/>
          </p:spPr>
          <p:txBody>
            <a:bodyPr wrap="none" rtlCol="0">
              <a:spAutoFit/>
            </a:bodyPr>
            <a:lstStyle/>
            <a:p>
              <a:r>
                <a:rPr lang="en-US" sz="2000" dirty="0"/>
                <a:t>rotation</a:t>
              </a:r>
            </a:p>
          </p:txBody>
        </p:sp>
        <p:pic>
          <p:nvPicPr>
            <p:cNvPr id="8" name="Picture 7">
              <a:extLst>
                <a:ext uri="{FF2B5EF4-FFF2-40B4-BE49-F238E27FC236}">
                  <a16:creationId xmlns:a16="http://schemas.microsoft.com/office/drawing/2014/main" id="{54CB1446-A743-6641-BBD9-5B21FF13DD43}"/>
                </a:ext>
              </a:extLst>
            </p:cNvPr>
            <p:cNvPicPr>
              <a:picLocks noChangeAspect="1"/>
            </p:cNvPicPr>
            <p:nvPr/>
          </p:nvPicPr>
          <p:blipFill>
            <a:blip r:embed="rId3"/>
            <a:stretch>
              <a:fillRect/>
            </a:stretch>
          </p:blipFill>
          <p:spPr>
            <a:xfrm>
              <a:off x="2793556" y="4508294"/>
              <a:ext cx="714375" cy="742950"/>
            </a:xfrm>
            <a:prstGeom prst="rect">
              <a:avLst/>
            </a:prstGeom>
          </p:spPr>
        </p:pic>
      </p:grpSp>
      <p:grpSp>
        <p:nvGrpSpPr>
          <p:cNvPr id="9" name="Group 8">
            <a:extLst>
              <a:ext uri="{FF2B5EF4-FFF2-40B4-BE49-F238E27FC236}">
                <a16:creationId xmlns:a16="http://schemas.microsoft.com/office/drawing/2014/main" id="{34DB57CA-EA55-E042-B642-E6D8C6815D93}"/>
              </a:ext>
            </a:extLst>
          </p:cNvPr>
          <p:cNvGrpSpPr/>
          <p:nvPr/>
        </p:nvGrpSpPr>
        <p:grpSpPr>
          <a:xfrm>
            <a:off x="5777662" y="3260455"/>
            <a:ext cx="3222219" cy="739919"/>
            <a:chOff x="4962525" y="4564556"/>
            <a:chExt cx="3222219" cy="739919"/>
          </a:xfrm>
        </p:grpSpPr>
        <p:pic>
          <p:nvPicPr>
            <p:cNvPr id="10" name="Picture 9">
              <a:extLst>
                <a:ext uri="{FF2B5EF4-FFF2-40B4-BE49-F238E27FC236}">
                  <a16:creationId xmlns:a16="http://schemas.microsoft.com/office/drawing/2014/main" id="{2892D077-C5E9-F842-8F1E-929BA8C3C88E}"/>
                </a:ext>
              </a:extLst>
            </p:cNvPr>
            <p:cNvPicPr>
              <a:picLocks noChangeAspect="1"/>
            </p:cNvPicPr>
            <p:nvPr/>
          </p:nvPicPr>
          <p:blipFill>
            <a:blip r:embed="rId4"/>
            <a:stretch>
              <a:fillRect/>
            </a:stretch>
          </p:blipFill>
          <p:spPr>
            <a:xfrm>
              <a:off x="4962525" y="4593348"/>
              <a:ext cx="795497" cy="711127"/>
            </a:xfrm>
            <a:prstGeom prst="rect">
              <a:avLst/>
            </a:prstGeom>
          </p:spPr>
        </p:pic>
        <p:sp>
          <p:nvSpPr>
            <p:cNvPr id="11" name="TextBox 10">
              <a:extLst>
                <a:ext uri="{FF2B5EF4-FFF2-40B4-BE49-F238E27FC236}">
                  <a16:creationId xmlns:a16="http://schemas.microsoft.com/office/drawing/2014/main" id="{073C1199-3971-D14D-9BF3-E137A37F08C0}"/>
                </a:ext>
              </a:extLst>
            </p:cNvPr>
            <p:cNvSpPr txBox="1"/>
            <p:nvPr/>
          </p:nvSpPr>
          <p:spPr>
            <a:xfrm>
              <a:off x="5758022" y="4564556"/>
              <a:ext cx="1858201" cy="400110"/>
            </a:xfrm>
            <a:prstGeom prst="rect">
              <a:avLst/>
            </a:prstGeom>
            <a:noFill/>
          </p:spPr>
          <p:txBody>
            <a:bodyPr wrap="none" rtlCol="0">
              <a:spAutoFit/>
            </a:bodyPr>
            <a:lstStyle/>
            <a:p>
              <a:r>
                <a:rPr lang="en-US" sz="2000" dirty="0"/>
                <a:t>light variation</a:t>
              </a:r>
            </a:p>
          </p:txBody>
        </p:sp>
        <p:sp>
          <p:nvSpPr>
            <p:cNvPr id="12" name="Arrow: Right 14">
              <a:extLst>
                <a:ext uri="{FF2B5EF4-FFF2-40B4-BE49-F238E27FC236}">
                  <a16:creationId xmlns:a16="http://schemas.microsoft.com/office/drawing/2014/main" id="{F47EA46D-AB7E-144F-9384-8E785C59A453}"/>
                </a:ext>
              </a:extLst>
            </p:cNvPr>
            <p:cNvSpPr/>
            <p:nvPr/>
          </p:nvSpPr>
          <p:spPr>
            <a:xfrm>
              <a:off x="5839293" y="4895118"/>
              <a:ext cx="1528945" cy="9256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3" name="Picture 12">
              <a:extLst>
                <a:ext uri="{FF2B5EF4-FFF2-40B4-BE49-F238E27FC236}">
                  <a16:creationId xmlns:a16="http://schemas.microsoft.com/office/drawing/2014/main" id="{96B7993A-9BF2-BB48-93E1-B06A5C894CCD}"/>
                </a:ext>
              </a:extLst>
            </p:cNvPr>
            <p:cNvPicPr>
              <a:picLocks noChangeAspect="1"/>
            </p:cNvPicPr>
            <p:nvPr/>
          </p:nvPicPr>
          <p:blipFill>
            <a:blip r:embed="rId5"/>
            <a:stretch>
              <a:fillRect/>
            </a:stretch>
          </p:blipFill>
          <p:spPr>
            <a:xfrm>
              <a:off x="7449511" y="4585837"/>
              <a:ext cx="735233" cy="711127"/>
            </a:xfrm>
            <a:prstGeom prst="rect">
              <a:avLst/>
            </a:prstGeom>
          </p:spPr>
        </p:pic>
      </p:grpSp>
    </p:spTree>
    <p:extLst>
      <p:ext uri="{BB962C8B-B14F-4D97-AF65-F5344CB8AC3E}">
        <p14:creationId xmlns:p14="http://schemas.microsoft.com/office/powerpoint/2010/main" val="2974545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F616-0079-FD45-ADD4-BBD438DC705B}"/>
              </a:ext>
            </a:extLst>
          </p:cNvPr>
          <p:cNvSpPr>
            <a:spLocks noGrp="1"/>
          </p:cNvSpPr>
          <p:nvPr>
            <p:ph type="title"/>
          </p:nvPr>
        </p:nvSpPr>
        <p:spPr>
          <a:xfrm>
            <a:off x="1066800" y="136738"/>
            <a:ext cx="10058400" cy="1371600"/>
          </a:xfrm>
        </p:spPr>
        <p:txBody>
          <a:bodyPr/>
          <a:lstStyle/>
          <a:p>
            <a:r>
              <a:rPr lang="en-US" dirty="0"/>
              <a:t>Recap: VAE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8A30C-7728-FE4C-B2C8-C3D8905358EA}"/>
                  </a:ext>
                </a:extLst>
              </p:cNvPr>
              <p:cNvSpPr>
                <a:spLocks noGrp="1"/>
              </p:cNvSpPr>
              <p:nvPr>
                <p:ph idx="1"/>
              </p:nvPr>
            </p:nvSpPr>
            <p:spPr>
              <a:xfrm>
                <a:off x="1066800" y="1597263"/>
                <a:ext cx="10058400" cy="4297701"/>
              </a:xfrm>
            </p:spPr>
            <p:txBody>
              <a:bodyPr/>
              <a:lstStyle/>
              <a:p>
                <a:r>
                  <a:rPr lang="en-US" dirty="0"/>
                  <a:t>Joint PDF: P(X</a:t>
                </a:r>
                <a:r>
                  <a:rPr lang="en-US" baseline="-25000" dirty="0"/>
                  <a:t>1,..,5</a:t>
                </a:r>
                <a:r>
                  <a:rPr lang="en-US" dirty="0"/>
                  <a:t>)=P(X</a:t>
                </a:r>
                <a:r>
                  <a:rPr lang="en-US" baseline="-25000" dirty="0"/>
                  <a:t>5</a:t>
                </a:r>
                <a:r>
                  <a:rPr lang="en-US" dirty="0"/>
                  <a:t>|X</a:t>
                </a:r>
                <a:r>
                  <a:rPr lang="en-US" baseline="-25000" dirty="0"/>
                  <a:t>3</a:t>
                </a:r>
                <a:r>
                  <a:rPr lang="en-US" dirty="0"/>
                  <a:t>)P(X</a:t>
                </a:r>
                <a:r>
                  <a:rPr lang="en-US" baseline="-25000" dirty="0"/>
                  <a:t>4</a:t>
                </a:r>
                <a:r>
                  <a:rPr lang="en-US" dirty="0"/>
                  <a:t>|X</a:t>
                </a:r>
                <a:r>
                  <a:rPr lang="en-US" baseline="-25000" dirty="0"/>
                  <a:t>2</a:t>
                </a:r>
                <a:r>
                  <a:rPr lang="en-US" dirty="0"/>
                  <a:t>,X</a:t>
                </a:r>
                <a:r>
                  <a:rPr lang="en-US" baseline="-25000" dirty="0"/>
                  <a:t>3</a:t>
                </a:r>
                <a:r>
                  <a:rPr lang="en-US" dirty="0"/>
                  <a:t>)P(X</a:t>
                </a:r>
                <a:r>
                  <a:rPr lang="he-IL" baseline="-25000" dirty="0"/>
                  <a:t>3</a:t>
                </a:r>
                <a:r>
                  <a:rPr lang="en-US" dirty="0"/>
                  <a:t>|X</a:t>
                </a:r>
                <a:r>
                  <a:rPr lang="en-US" baseline="-25000" dirty="0"/>
                  <a:t>1</a:t>
                </a:r>
                <a:r>
                  <a:rPr lang="en-US" dirty="0"/>
                  <a:t>)P(</a:t>
                </a:r>
                <a:r>
                  <a:rPr lang="he-IL" dirty="0" err="1"/>
                  <a:t>x</a:t>
                </a:r>
                <a:r>
                  <a:rPr lang="en-US" baseline="-25000" dirty="0"/>
                  <a:t>2</a:t>
                </a:r>
                <a:r>
                  <a:rPr lang="he-IL" dirty="0"/>
                  <a:t>|</a:t>
                </a:r>
                <a:r>
                  <a:rPr lang="en-US" dirty="0"/>
                  <a:t>X</a:t>
                </a:r>
                <a:r>
                  <a:rPr lang="en-US" baseline="-25000" dirty="0"/>
                  <a:t>1</a:t>
                </a:r>
                <a:r>
                  <a:rPr lang="en-US" dirty="0"/>
                  <a:t>)P(X</a:t>
                </a:r>
                <a:r>
                  <a:rPr lang="en-US" baseline="-25000" dirty="0"/>
                  <a:t>1</a:t>
                </a:r>
                <a:r>
                  <a:rPr lang="en-US" dirty="0"/>
                  <a:t>)</a:t>
                </a:r>
                <a14:m>
                  <m:oMath xmlns:m="http://schemas.openxmlformats.org/officeDocument/2006/math">
                    <m:r>
                      <a:rPr lang="en-US" b="0" i="1" smtClean="0">
                        <a:latin typeface="Cambria Math" panose="02040503050406030204" pitchFamily="18" charset="0"/>
                      </a:rPr>
                      <m:t>→</m:t>
                    </m:r>
                  </m:oMath>
                </a14:m>
                <a:r>
                  <a:rPr lang="en-US" dirty="0"/>
                  <a:t> easy</a:t>
                </a:r>
              </a:p>
              <a:p>
                <a:r>
                  <a:rPr lang="en-US" dirty="0"/>
                  <a:t>Conditional distribution: P(X</a:t>
                </a:r>
                <a:r>
                  <a:rPr lang="he-IL" baseline="-25000" dirty="0"/>
                  <a:t>3</a:t>
                </a:r>
                <a:r>
                  <a:rPr lang="en-US" dirty="0"/>
                  <a:t> ,X</a:t>
                </a:r>
                <a:r>
                  <a:rPr lang="en-US" baseline="-25000" dirty="0"/>
                  <a:t>4 </a:t>
                </a:r>
                <a:r>
                  <a:rPr lang="en-US" dirty="0"/>
                  <a:t>|X</a:t>
                </a:r>
                <a:r>
                  <a:rPr lang="en-US" baseline="-25000" dirty="0"/>
                  <a:t>1</a:t>
                </a:r>
                <a:r>
                  <a:rPr lang="en-US" dirty="0"/>
                  <a:t>, X</a:t>
                </a:r>
                <a:r>
                  <a:rPr lang="en-US" baseline="-25000" dirty="0"/>
                  <a:t>2</a:t>
                </a:r>
                <a:r>
                  <a:rPr lang="en-US" dirty="0"/>
                  <a:t>,X</a:t>
                </a:r>
                <a:r>
                  <a:rPr lang="en-US" baseline="-25000" dirty="0"/>
                  <a:t>5</a:t>
                </a:r>
                <a:r>
                  <a:rPr lang="en-US" dirty="0"/>
                  <a:t>)=</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m:t>
                                </m:r>
                              </m:sub>
                            </m:sSub>
                          </m:e>
                        </m:d>
                      </m:num>
                      <m:den>
                        <m:nary>
                          <m:naryPr>
                            <m:ctrlPr>
                              <a:rPr lang="en-US" b="0" i="1" smtClean="0">
                                <a:solidFill>
                                  <a:srgbClr val="FF0000"/>
                                </a:solidFill>
                                <a:latin typeface="Cambria Math" panose="02040503050406030204" pitchFamily="18" charset="0"/>
                              </a:rPr>
                            </m:ctrlPr>
                          </m:naryPr>
                          <m:sub>
                            <m:sSub>
                              <m:sSubPr>
                                <m:ctrlPr>
                                  <a:rPr lang="en-US" b="0" i="1" smtClean="0">
                                    <a:solidFill>
                                      <a:srgbClr val="FF0000"/>
                                    </a:solidFill>
                                    <a:latin typeface="Cambria Math" panose="02040503050406030204" pitchFamily="18" charset="0"/>
                                  </a:rPr>
                                </m:ctrlPr>
                              </m:sSubPr>
                              <m:e>
                                <m:r>
                                  <m:rPr>
                                    <m:brk m:alnAt="23"/>
                                  </m:rPr>
                                  <a:rPr lang="en-US" b="0" i="1" smtClean="0">
                                    <a:solidFill>
                                      <a:srgbClr val="FF0000"/>
                                    </a:solidFill>
                                    <a:latin typeface="Cambria Math" panose="02040503050406030204" pitchFamily="18" charset="0"/>
                                  </a:rPr>
                                  <m:t>𝑋</m:t>
                                </m:r>
                              </m:e>
                              <m:sub>
                                <m:r>
                                  <m:rPr>
                                    <m:brk m:alnAt="23"/>
                                  </m:rPr>
                                  <a:rPr lang="en-US" b="0" i="1" smtClean="0">
                                    <a:solidFill>
                                      <a:srgbClr val="FF0000"/>
                                    </a:solidFill>
                                    <a:latin typeface="Cambria Math" panose="02040503050406030204" pitchFamily="18" charset="0"/>
                                  </a:rPr>
                                  <m:t>3</m:t>
                                </m:r>
                              </m:sub>
                            </m:sSub>
                          </m:sub>
                          <m:sup/>
                          <m:e>
                            <m:nary>
                              <m:naryPr>
                                <m:ctrlPr>
                                  <a:rPr lang="en-US" b="0" i="1" smtClean="0">
                                    <a:solidFill>
                                      <a:srgbClr val="FF0000"/>
                                    </a:solidFill>
                                    <a:latin typeface="Cambria Math" panose="02040503050406030204" pitchFamily="18" charset="0"/>
                                  </a:rPr>
                                </m:ctrlPr>
                              </m:naryPr>
                              <m:sub>
                                <m:sSub>
                                  <m:sSubPr>
                                    <m:ctrlPr>
                                      <a:rPr lang="en-US" b="0" i="1" smtClean="0">
                                        <a:solidFill>
                                          <a:srgbClr val="FF0000"/>
                                        </a:solidFill>
                                        <a:latin typeface="Cambria Math" panose="02040503050406030204" pitchFamily="18" charset="0"/>
                                      </a:rPr>
                                    </m:ctrlPr>
                                  </m:sSubPr>
                                  <m:e>
                                    <m:r>
                                      <m:rPr>
                                        <m:brk m:alnAt="23"/>
                                      </m:rPr>
                                      <a:rPr lang="en-US" b="0" i="1" smtClean="0">
                                        <a:solidFill>
                                          <a:srgbClr val="FF0000"/>
                                        </a:solidFill>
                                        <a:latin typeface="Cambria Math" panose="02040503050406030204" pitchFamily="18" charset="0"/>
                                      </a:rPr>
                                      <m:t>𝑋</m:t>
                                    </m:r>
                                  </m:e>
                                  <m:sub>
                                    <m:r>
                                      <m:rPr>
                                        <m:brk m:alnAt="23"/>
                                      </m:rPr>
                                      <a:rPr lang="en-US" b="0" i="1" smtClean="0">
                                        <a:solidFill>
                                          <a:srgbClr val="FF0000"/>
                                        </a:solidFill>
                                        <a:latin typeface="Cambria Math" panose="02040503050406030204" pitchFamily="18" charset="0"/>
                                      </a:rPr>
                                      <m:t>4</m:t>
                                    </m:r>
                                  </m:sub>
                                </m:sSub>
                              </m:sub>
                              <m:sup/>
                              <m:e>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3</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4</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b="0" i="1" smtClean="0">
                                            <a:solidFill>
                                              <a:srgbClr val="FF0000"/>
                                            </a:solidFill>
                                            <a:latin typeface="Cambria Math" panose="02040503050406030204" pitchFamily="18" charset="0"/>
                                          </a:rPr>
                                          <m:t>5</m:t>
                                        </m:r>
                                      </m:sub>
                                    </m:sSub>
                                  </m:e>
                                </m:d>
                              </m:e>
                            </m:nary>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𝑋</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𝑋</m:t>
                                </m:r>
                              </m:e>
                              <m:sub>
                                <m:r>
                                  <a:rPr lang="en-US" b="0" i="1" smtClean="0">
                                    <a:solidFill>
                                      <a:srgbClr val="FF0000"/>
                                    </a:solidFill>
                                    <a:latin typeface="Cambria Math" panose="02040503050406030204" pitchFamily="18" charset="0"/>
                                  </a:rPr>
                                  <m:t>4</m:t>
                                </m:r>
                              </m:sub>
                            </m:sSub>
                          </m:e>
                        </m:nary>
                      </m:den>
                    </m:f>
                    <m:r>
                      <a:rPr lang="en-US" i="1">
                        <a:latin typeface="Cambria Math" panose="02040503050406030204" pitchFamily="18" charset="0"/>
                      </a:rPr>
                      <m:t>→</m:t>
                    </m:r>
                  </m:oMath>
                </a14:m>
                <a:r>
                  <a:rPr lang="en-US" dirty="0"/>
                  <a:t> hard</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e>
                    </m:d>
                  </m:oMath>
                </a14:m>
                <a:r>
                  <a:rPr lang="en-US"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oMath>
                </a14:m>
                <a:r>
                  <a:rPr lang="en-US" dirty="0"/>
                  <a:t>   P(X</a:t>
                </a:r>
                <a:r>
                  <a:rPr lang="he-IL" baseline="-25000" dirty="0"/>
                  <a:t>3</a:t>
                </a:r>
                <a:r>
                  <a:rPr lang="en-US" dirty="0"/>
                  <a:t> ,X</a:t>
                </a:r>
                <a:r>
                  <a:rPr lang="en-US" baseline="-25000" dirty="0"/>
                  <a:t>4 </a:t>
                </a:r>
                <a:r>
                  <a:rPr lang="en-US" dirty="0"/>
                  <a:t>|X</a:t>
                </a:r>
                <a:r>
                  <a:rPr lang="en-US" baseline="-25000" dirty="0"/>
                  <a:t>1</a:t>
                </a:r>
                <a:r>
                  <a:rPr lang="en-US" dirty="0"/>
                  <a:t>, X</a:t>
                </a:r>
                <a:r>
                  <a:rPr lang="en-US" baseline="-25000" dirty="0"/>
                  <a:t>2</a:t>
                </a:r>
                <a:r>
                  <a:rPr lang="en-US" dirty="0"/>
                  <a:t>,X</a:t>
                </a:r>
                <a:r>
                  <a:rPr lang="en-US" baseline="-25000" dirty="0"/>
                  <a:t>5</a:t>
                </a:r>
                <a:r>
                  <a:rPr lang="en-US" dirty="0"/>
                  <a:t>) ? </a:t>
                </a:r>
              </a:p>
              <a:p>
                <a:r>
                  <a:rPr lang="en-US" dirty="0"/>
                  <a:t>P(Z|X)=</a:t>
                </a:r>
                <a14:m>
                  <m:oMath xmlns:m="http://schemas.openxmlformats.org/officeDocument/2006/math">
                    <m:f>
                      <m:fPr>
                        <m:ctrlPr>
                          <a:rPr lang="en-US" b="0" i="1" dirty="0" smtClean="0">
                            <a:latin typeface="Cambria Math" panose="02040503050406030204" pitchFamily="18" charset="0"/>
                          </a:rPr>
                        </m:ctrlPr>
                      </m:fPr>
                      <m:num>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𝑍</m:t>
                            </m:r>
                          </m:e>
                        </m:d>
                      </m:num>
                      <m:den>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den>
                    </m:f>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a:latin typeface="Cambria Math" panose="02040503050406030204" pitchFamily="18" charset="0"/>
                      </a:rPr>
                      <m:t>→ </m:t>
                    </m:r>
                  </m:oMath>
                </a14:m>
                <a:r>
                  <a:rPr lang="en-US" dirty="0"/>
                  <a:t>use q(Z) instead of P(Z|X) to approximate it</a:t>
                </a:r>
              </a:p>
              <a:p>
                <a:endParaRPr lang="en-US" dirty="0"/>
              </a:p>
              <a:p>
                <a:r>
                  <a:rPr lang="en-US" dirty="0"/>
                  <a:t>KL+L        =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Z</m:t>
                        </m:r>
                      </m:sub>
                    </m:sSub>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𝑍</m:t>
                                </m:r>
                              </m:e>
                              <m:e>
                                <m:r>
                                  <a:rPr lang="en-US" i="1">
                                    <a:latin typeface="Cambria Math" panose="02040503050406030204" pitchFamily="18" charset="0"/>
                                  </a:rPr>
                                  <m:t>𝑋</m:t>
                                </m:r>
                              </m:e>
                            </m:d>
                          </m:num>
                          <m:den>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den>
                        </m:f>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b="0" i="0" smtClean="0">
                            <a:latin typeface="Cambria Math" panose="02040503050406030204" pitchFamily="18" charset="0"/>
                          </a:rPr>
                          <m:t>Z</m:t>
                        </m:r>
                      </m:sub>
                    </m:sSub>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𝑍</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e>
                            </m:d>
                          </m:num>
                          <m:den>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𝑍</m:t>
                                </m:r>
                              </m:e>
                            </m:d>
                          </m:den>
                        </m:f>
                      </m:e>
                    </m:func>
                  </m:oMath>
                </a14:m>
                <a:r>
                  <a:rPr lang="en-US" dirty="0"/>
                  <a:t> = ln P(Z|X)</a:t>
                </a:r>
              </a:p>
            </p:txBody>
          </p:sp>
        </mc:Choice>
        <mc:Fallback xmlns="">
          <p:sp>
            <p:nvSpPr>
              <p:cNvPr id="3" name="Content Placeholder 2">
                <a:extLst>
                  <a:ext uri="{FF2B5EF4-FFF2-40B4-BE49-F238E27FC236}">
                    <a16:creationId xmlns:a16="http://schemas.microsoft.com/office/drawing/2014/main" id="{F508A30C-7728-FE4C-B2C8-C3D8905358EA}"/>
                  </a:ext>
                </a:extLst>
              </p:cNvPr>
              <p:cNvSpPr>
                <a:spLocks noGrp="1" noRot="1" noChangeAspect="1" noMove="1" noResize="1" noEditPoints="1" noAdjustHandles="1" noChangeArrowheads="1" noChangeShapeType="1" noTextEdit="1"/>
              </p:cNvSpPr>
              <p:nvPr>
                <p:ph idx="1"/>
              </p:nvPr>
            </p:nvSpPr>
            <p:spPr>
              <a:xfrm>
                <a:off x="1066800" y="1597263"/>
                <a:ext cx="10058400" cy="4297701"/>
              </a:xfrm>
              <a:blipFill>
                <a:blip r:embed="rId9"/>
                <a:stretch>
                  <a:fillRect l="-379" t="-88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2068C5B-BCBC-C34C-A175-187A3DA83368}"/>
              </a:ext>
            </a:extLst>
          </p:cNvPr>
          <p:cNvSpPr/>
          <p:nvPr/>
        </p:nvSpPr>
        <p:spPr>
          <a:xfrm>
            <a:off x="2802625" y="3049763"/>
            <a:ext cx="758541" cy="307777"/>
          </a:xfrm>
          <a:prstGeom prst="rect">
            <a:avLst/>
          </a:prstGeom>
          <a:ln>
            <a:solidFill>
              <a:schemeClr val="accent2"/>
            </a:solidFill>
          </a:ln>
        </p:spPr>
        <p:txBody>
          <a:bodyPr wrap="none">
            <a:spAutoFit/>
          </a:bodyPr>
          <a:lstStyle/>
          <a:p>
            <a:r>
              <a:rPr lang="en-US" sz="1400" dirty="0"/>
              <a:t>known</a:t>
            </a:r>
          </a:p>
        </p:txBody>
      </p:sp>
      <p:sp>
        <p:nvSpPr>
          <p:cNvPr id="5" name="Rectangle 4">
            <a:extLst>
              <a:ext uri="{FF2B5EF4-FFF2-40B4-BE49-F238E27FC236}">
                <a16:creationId xmlns:a16="http://schemas.microsoft.com/office/drawing/2014/main" id="{94C52DE7-DF90-544E-AC1A-72B6C3C20C31}"/>
              </a:ext>
            </a:extLst>
          </p:cNvPr>
          <p:cNvSpPr/>
          <p:nvPr/>
        </p:nvSpPr>
        <p:spPr>
          <a:xfrm>
            <a:off x="2724803" y="3374881"/>
            <a:ext cx="2855269" cy="307777"/>
          </a:xfrm>
          <a:prstGeom prst="rect">
            <a:avLst/>
          </a:prstGeom>
          <a:ln>
            <a:solidFill>
              <a:schemeClr val="accent2"/>
            </a:solidFill>
          </a:ln>
        </p:spPr>
        <p:txBody>
          <a:bodyPr wrap="none">
            <a:spAutoFit/>
          </a:bodyPr>
          <a:lstStyle/>
          <a:p>
            <a:r>
              <a:rPr lang="en-US" sz="1400" dirty="0"/>
              <a:t>Unknown(difficult to calculate)</a:t>
            </a:r>
          </a:p>
        </p:txBody>
      </p:sp>
      <p:sp>
        <p:nvSpPr>
          <p:cNvPr id="6" name="Rectangle 5">
            <a:extLst>
              <a:ext uri="{FF2B5EF4-FFF2-40B4-BE49-F238E27FC236}">
                <a16:creationId xmlns:a16="http://schemas.microsoft.com/office/drawing/2014/main" id="{FB04A525-DEBA-5C48-9DB8-F333388B5079}"/>
              </a:ext>
            </a:extLst>
          </p:cNvPr>
          <p:cNvSpPr/>
          <p:nvPr/>
        </p:nvSpPr>
        <p:spPr>
          <a:xfrm>
            <a:off x="6401858" y="4442480"/>
            <a:ext cx="1183337" cy="307777"/>
          </a:xfrm>
          <a:prstGeom prst="rect">
            <a:avLst/>
          </a:prstGeom>
          <a:ln>
            <a:solidFill>
              <a:schemeClr val="accent2"/>
            </a:solidFill>
          </a:ln>
        </p:spPr>
        <p:txBody>
          <a:bodyPr wrap="none">
            <a:spAutoFit/>
          </a:bodyPr>
          <a:lstStyle/>
          <a:p>
            <a:r>
              <a:rPr lang="en-US" sz="1400" dirty="0"/>
              <a:t>fixed, given</a:t>
            </a:r>
          </a:p>
        </p:txBody>
      </p:sp>
      <p:sp>
        <p:nvSpPr>
          <p:cNvPr id="7" name="Rectangle 6">
            <a:extLst>
              <a:ext uri="{FF2B5EF4-FFF2-40B4-BE49-F238E27FC236}">
                <a16:creationId xmlns:a16="http://schemas.microsoft.com/office/drawing/2014/main" id="{480716EC-07FC-3D46-87F4-C0172087EC39}"/>
              </a:ext>
            </a:extLst>
          </p:cNvPr>
          <p:cNvSpPr/>
          <p:nvPr/>
        </p:nvSpPr>
        <p:spPr>
          <a:xfrm>
            <a:off x="1066800" y="4380925"/>
            <a:ext cx="1268288" cy="738664"/>
          </a:xfrm>
          <a:prstGeom prst="rect">
            <a:avLst/>
          </a:prstGeom>
          <a:ln>
            <a:solidFill>
              <a:schemeClr val="accent2"/>
            </a:solidFill>
          </a:ln>
        </p:spPr>
        <p:txBody>
          <a:bodyPr wrap="square">
            <a:spAutoFit/>
          </a:bodyPr>
          <a:lstStyle/>
          <a:p>
            <a:r>
              <a:rPr lang="en-US" sz="1400" dirty="0"/>
              <a:t>can be changed by picking q(Z)</a:t>
            </a:r>
          </a:p>
        </p:txBody>
      </p:sp>
    </p:spTree>
    <p:extLst>
      <p:ext uri="{BB962C8B-B14F-4D97-AF65-F5344CB8AC3E}">
        <p14:creationId xmlns:p14="http://schemas.microsoft.com/office/powerpoint/2010/main" val="257289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F616-0079-FD45-ADD4-BBD438DC705B}"/>
              </a:ext>
            </a:extLst>
          </p:cNvPr>
          <p:cNvSpPr>
            <a:spLocks noGrp="1"/>
          </p:cNvSpPr>
          <p:nvPr>
            <p:ph type="title"/>
          </p:nvPr>
        </p:nvSpPr>
        <p:spPr>
          <a:xfrm>
            <a:off x="1066800" y="136738"/>
            <a:ext cx="10058400" cy="1371600"/>
          </a:xfrm>
        </p:spPr>
        <p:txBody>
          <a:bodyPr/>
          <a:lstStyle/>
          <a:p>
            <a:r>
              <a:rPr lang="en-US" dirty="0"/>
              <a:t>Recap: VAE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8A30C-7728-FE4C-B2C8-C3D8905358EA}"/>
                  </a:ext>
                </a:extLst>
              </p:cNvPr>
              <p:cNvSpPr>
                <a:spLocks noGrp="1"/>
              </p:cNvSpPr>
              <p:nvPr>
                <p:ph idx="1"/>
              </p:nvPr>
            </p:nvSpPr>
            <p:spPr>
              <a:xfrm>
                <a:off x="1066800" y="1597264"/>
                <a:ext cx="10058400" cy="1243214"/>
              </a:xfrm>
            </p:spPr>
            <p:txBody>
              <a:bodyPr/>
              <a:lstStyle/>
              <a:p>
                <a:pPr marL="0" indent="0">
                  <a:buNone/>
                </a:pPr>
                <a:r>
                  <a:rPr lang="en-US" dirty="0"/>
                  <a:t>KL+L        =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Z</m:t>
                        </m:r>
                      </m:sub>
                    </m:sSub>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𝑍</m:t>
                                </m:r>
                              </m:e>
                              <m:e>
                                <m:r>
                                  <a:rPr lang="en-US" i="1">
                                    <a:latin typeface="Cambria Math" panose="02040503050406030204" pitchFamily="18" charset="0"/>
                                  </a:rPr>
                                  <m:t>𝑋</m:t>
                                </m:r>
                              </m:e>
                            </m:d>
                          </m:num>
                          <m:den>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den>
                        </m:f>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a:latin typeface="Cambria Math" panose="02040503050406030204" pitchFamily="18" charset="0"/>
                          </a:rPr>
                          <m:t>Σ</m:t>
                        </m:r>
                      </m:e>
                      <m:sub>
                        <m:r>
                          <a:rPr lang="en-US" b="0" i="1" smtClean="0">
                            <a:latin typeface="Cambria Math" panose="02040503050406030204" pitchFamily="18" charset="0"/>
                          </a:rPr>
                          <m:t>𝑍</m:t>
                        </m:r>
                      </m:sub>
                    </m:sSub>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𝑍</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b="0" i="1" smtClean="0">
                            <a:latin typeface="Cambria Math" panose="02040503050406030204" pitchFamily="18" charset="0"/>
                          </a:rPr>
                          <m:t>𝑛</m:t>
                        </m:r>
                      </m:fName>
                      <m:e>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e>
                            </m:d>
                          </m:num>
                          <m:den>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𝑍</m:t>
                                </m:r>
                              </m:e>
                            </m:d>
                          </m:den>
                        </m:f>
                      </m:e>
                    </m:func>
                  </m:oMath>
                </a14:m>
                <a:r>
                  <a:rPr lang="en-US" dirty="0"/>
                  <a:t> = ln P(Z|X)</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508A30C-7728-FE4C-B2C8-C3D8905358EA}"/>
                  </a:ext>
                </a:extLst>
              </p:cNvPr>
              <p:cNvSpPr>
                <a:spLocks noGrp="1" noRot="1" noChangeAspect="1" noMove="1" noResize="1" noEditPoints="1" noAdjustHandles="1" noChangeArrowheads="1" noChangeShapeType="1" noTextEdit="1"/>
              </p:cNvSpPr>
              <p:nvPr>
                <p:ph idx="1"/>
              </p:nvPr>
            </p:nvSpPr>
            <p:spPr>
              <a:xfrm>
                <a:off x="1066800" y="1597264"/>
                <a:ext cx="10058400" cy="1243214"/>
              </a:xfrm>
              <a:blipFill>
                <a:blip r:embed="rId6"/>
                <a:stretch>
                  <a:fillRect l="-50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B04A525-DEBA-5C48-9DB8-F333388B5079}"/>
              </a:ext>
            </a:extLst>
          </p:cNvPr>
          <p:cNvSpPr/>
          <p:nvPr/>
        </p:nvSpPr>
        <p:spPr>
          <a:xfrm>
            <a:off x="4815026" y="2357393"/>
            <a:ext cx="995785" cy="307777"/>
          </a:xfrm>
          <a:prstGeom prst="rect">
            <a:avLst/>
          </a:prstGeom>
          <a:ln>
            <a:solidFill>
              <a:srgbClr val="FFC000"/>
            </a:solidFill>
          </a:ln>
        </p:spPr>
        <p:txBody>
          <a:bodyPr wrap="none">
            <a:spAutoFit/>
          </a:bodyPr>
          <a:lstStyle/>
          <a:p>
            <a:r>
              <a:rPr lang="en-US" sz="1400" dirty="0"/>
              <a:t>maximize</a:t>
            </a:r>
          </a:p>
        </p:txBody>
      </p:sp>
      <p:sp>
        <p:nvSpPr>
          <p:cNvPr id="8" name="Rounded Rectangle 7">
            <a:extLst>
              <a:ext uri="{FF2B5EF4-FFF2-40B4-BE49-F238E27FC236}">
                <a16:creationId xmlns:a16="http://schemas.microsoft.com/office/drawing/2014/main" id="{7B6B7C15-769B-0C41-97E3-6F944891AF88}"/>
              </a:ext>
            </a:extLst>
          </p:cNvPr>
          <p:cNvSpPr/>
          <p:nvPr/>
        </p:nvSpPr>
        <p:spPr>
          <a:xfrm>
            <a:off x="3667322" y="1560279"/>
            <a:ext cx="622571" cy="340468"/>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FB56FC9-8D39-3F42-9C48-9BC3DE118FD1}"/>
              </a:ext>
            </a:extLst>
          </p:cNvPr>
          <p:cNvSpPr/>
          <p:nvPr/>
        </p:nvSpPr>
        <p:spPr>
          <a:xfrm>
            <a:off x="5492878" y="1560279"/>
            <a:ext cx="622571" cy="340468"/>
          </a:xfrm>
          <a:prstGeom prst="roundRect">
            <a:avLst/>
          </a:prstGeom>
          <a:noFill/>
          <a:ln w="1905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ight Brace 10">
            <a:extLst>
              <a:ext uri="{FF2B5EF4-FFF2-40B4-BE49-F238E27FC236}">
                <a16:creationId xmlns:a16="http://schemas.microsoft.com/office/drawing/2014/main" id="{471D0AB6-0262-8B43-A997-62F162220EE3}"/>
              </a:ext>
            </a:extLst>
          </p:cNvPr>
          <p:cNvSpPr/>
          <p:nvPr/>
        </p:nvSpPr>
        <p:spPr>
          <a:xfrm rot="5400000">
            <a:off x="5141033" y="1451068"/>
            <a:ext cx="324315" cy="14494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D6AB87-B032-3643-9929-C9A92D8C5C00}"/>
                  </a:ext>
                </a:extLst>
              </p:cNvPr>
              <p:cNvSpPr/>
              <p:nvPr/>
            </p:nvSpPr>
            <p:spPr>
              <a:xfrm>
                <a:off x="1066800" y="2683720"/>
                <a:ext cx="11323320" cy="1395126"/>
              </a:xfrm>
              <a:prstGeom prst="rect">
                <a:avLst/>
              </a:prstGeom>
            </p:spPr>
            <p:txBody>
              <a:bodyPr wrap="square">
                <a:spAutoFit/>
              </a:bodyPr>
              <a:lstStyle/>
              <a:p>
                <a:r>
                  <a:rPr lang="en-US" dirty="0"/>
                  <a:t>Assume Z={</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oMath>
                </a14:m>
                <a:r>
                  <a:rPr lang="en-US" dirty="0"/>
                  <a:t>}, X={</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a14:m>
                <a:r>
                  <a:rPr lang="en-US" dirty="0"/>
                  <a:t>}</a:t>
                </a:r>
              </a:p>
              <a:p>
                <a:endParaRPr lang="en-US" dirty="0"/>
              </a:p>
              <a:p>
                <a:r>
                  <a:rPr lang="en-US" dirty="0"/>
                  <a:t>L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sub>
                    </m:sSub>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sub>
                    </m:sSub>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sub>
                    </m:s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e>
                            </m:d>
                          </m:den>
                        </m:f>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sub>
                    </m:sSub>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sub>
                    </m:sSub>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sub>
                    </m:s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2</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3</m:t>
                            </m:r>
                          </m:sub>
                        </m:sSub>
                      </m:e>
                    </m:d>
                    <m:func>
                      <m:funcPr>
                        <m:ctrlPr>
                          <a:rPr lang="en-US" i="1" smtClean="0">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ln</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𝑙𝑛𝑞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𝑙𝑛𝑞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e>
                            </m:d>
                            <m:r>
                              <a:rPr lang="en-US" b="0" i="1" smtClean="0">
                                <a:latin typeface="Cambria Math" panose="02040503050406030204" pitchFamily="18" charset="0"/>
                              </a:rPr>
                              <m:t>] </m:t>
                            </m:r>
                          </m:e>
                        </m:func>
                      </m:e>
                    </m:func>
                  </m:oMath>
                </a14:m>
                <a:endParaRPr lang="en-US" dirty="0"/>
              </a:p>
            </p:txBody>
          </p:sp>
        </mc:Choice>
        <mc:Fallback xmlns="">
          <p:sp>
            <p:nvSpPr>
              <p:cNvPr id="12" name="Rectangle 11">
                <a:extLst>
                  <a:ext uri="{FF2B5EF4-FFF2-40B4-BE49-F238E27FC236}">
                    <a16:creationId xmlns:a16="http://schemas.microsoft.com/office/drawing/2014/main" id="{FDD6AB87-B032-3643-9929-C9A92D8C5C00}"/>
                  </a:ext>
                </a:extLst>
              </p:cNvPr>
              <p:cNvSpPr>
                <a:spLocks noRot="1" noChangeAspect="1" noMove="1" noResize="1" noEditPoints="1" noAdjustHandles="1" noChangeArrowheads="1" noChangeShapeType="1" noTextEdit="1"/>
              </p:cNvSpPr>
              <p:nvPr/>
            </p:nvSpPr>
            <p:spPr>
              <a:xfrm>
                <a:off x="1066800" y="2683720"/>
                <a:ext cx="11323320" cy="1395126"/>
              </a:xfrm>
              <a:prstGeom prst="rect">
                <a:avLst/>
              </a:prstGeom>
              <a:blipFill>
                <a:blip r:embed="rId7"/>
                <a:stretch>
                  <a:fillRect l="-448" t="-901" b="-1802"/>
                </a:stretch>
              </a:blipFill>
            </p:spPr>
            <p:txBody>
              <a:bodyPr/>
              <a:lstStyle/>
              <a:p>
                <a:r>
                  <a:rPr lang="en-US">
                    <a:noFill/>
                  </a:rPr>
                  <a:t> </a:t>
                </a:r>
              </a:p>
            </p:txBody>
          </p:sp>
        </mc:Fallback>
      </mc:AlternateContent>
    </p:spTree>
    <p:extLst>
      <p:ext uri="{BB962C8B-B14F-4D97-AF65-F5344CB8AC3E}">
        <p14:creationId xmlns:p14="http://schemas.microsoft.com/office/powerpoint/2010/main" val="254103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{A1EF25EA-D8D1-5F44-BF2A-CC4E659C04F4}tf10001058</Template>
  <TotalTime>25705</TotalTime>
  <Words>2874</Words>
  <Application>Microsoft Macintosh PowerPoint</Application>
  <PresentationFormat>Widescreen</PresentationFormat>
  <Paragraphs>265</Paragraphs>
  <Slides>42</Slides>
  <Notes>22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Cambria Math</vt:lpstr>
      <vt:lpstr>Century Gothic</vt:lpstr>
      <vt:lpstr>Gisha</vt:lpstr>
      <vt:lpstr>Wingdings</vt:lpstr>
      <vt:lpstr>Savon</vt:lpstr>
      <vt:lpstr>Using variant auto encoder for reconstructing images</vt:lpstr>
      <vt:lpstr>Deep convolution inverse  graphics networks (2015)</vt:lpstr>
      <vt:lpstr>How do we see?</vt:lpstr>
      <vt:lpstr>How do we see?</vt:lpstr>
      <vt:lpstr>“vision as inverse graphics” model</vt:lpstr>
      <vt:lpstr>Deep convolution inverse graphics networks</vt:lpstr>
      <vt:lpstr>DC-IGN</vt:lpstr>
      <vt:lpstr>Recap: VAE model </vt:lpstr>
      <vt:lpstr>Recap: VAE model </vt:lpstr>
      <vt:lpstr>Training Data Set</vt:lpstr>
      <vt:lpstr>Model Architecture</vt:lpstr>
      <vt:lpstr>Encoder</vt:lpstr>
      <vt:lpstr>graphics codes z - latent variables </vt:lpstr>
      <vt:lpstr>Latents Z - capturing distribution over distribution over graphics codes Z </vt:lpstr>
      <vt:lpstr>Training with a Specific Transformation</vt:lpstr>
      <vt:lpstr>Decoder</vt:lpstr>
      <vt:lpstr>DC-IGN</vt:lpstr>
      <vt:lpstr>So?</vt:lpstr>
      <vt:lpstr>Generation w.r.t. manipulation of pose variables        </vt:lpstr>
      <vt:lpstr>Manipulate rotation for a different dataset (chair dataset) </vt:lpstr>
      <vt:lpstr>We train this representation using SGVB, but we make some key adjustments to the outputs of the encoder and the gradients which train it. The procedure is as follows:  </vt:lpstr>
      <vt:lpstr>Learning Single-View 3D Object Reconstruction without 3D Supervision (2016)</vt:lpstr>
      <vt:lpstr>Pixel -&gt; Voxel</vt:lpstr>
      <vt:lpstr>Learning Single-View 3D Object Reconstruction without 3D Supervision</vt:lpstr>
      <vt:lpstr>PowerPoint Presentation</vt:lpstr>
      <vt:lpstr>PowerPoint Presentation</vt:lpstr>
      <vt:lpstr>Assumptions on the input</vt:lpstr>
      <vt:lpstr>Rendering Image Process</vt:lpstr>
      <vt:lpstr>Rendering Image Process</vt:lpstr>
      <vt:lpstr>The neural network</vt:lpstr>
      <vt:lpstr>Perspective Transformer Nets</vt:lpstr>
      <vt:lpstr>Perspective Transformer Nets</vt:lpstr>
      <vt:lpstr>Model Architecture</vt:lpstr>
      <vt:lpstr>Training on single category</vt:lpstr>
      <vt:lpstr>Training on single category</vt:lpstr>
      <vt:lpstr>Training on single category</vt:lpstr>
      <vt:lpstr>large-scale datasets</vt:lpstr>
      <vt:lpstr>Prediction IU using the models trained on large-scale datasets</vt:lpstr>
      <vt:lpstr>Out f category datasets</vt:lpstr>
      <vt:lpstr>Prediction IU</vt:lpstr>
      <vt:lpstr>Summary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B</dc:creator>
  <cp:lastModifiedBy>Yael B</cp:lastModifiedBy>
  <cp:revision>161</cp:revision>
  <dcterms:created xsi:type="dcterms:W3CDTF">2018-07-11T16:56:26Z</dcterms:created>
  <dcterms:modified xsi:type="dcterms:W3CDTF">2018-10-22T20:22:48Z</dcterms:modified>
</cp:coreProperties>
</file>